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JFBWltXJ2myYBALXY6ZEq2r3g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7331908" y="-1615"/>
            <a:ext cx="4860092" cy="6859615"/>
          </a:xfrm>
          <a:prstGeom prst="rect">
            <a:avLst/>
          </a:prstGeom>
          <a:solidFill>
            <a:srgbClr val="5BAC26"/>
          </a:solidFill>
          <a:ln>
            <a:noFill/>
          </a:ln>
        </p:spPr>
      </p:sp>
      <p:sp>
        <p:nvSpPr>
          <p:cNvPr id="20" name="Google Shape;20;p37"/>
          <p:cNvSpPr txBox="1">
            <a:spLocks noGrp="1"/>
          </p:cNvSpPr>
          <p:nvPr>
            <p:ph type="ctrTitle"/>
          </p:nvPr>
        </p:nvSpPr>
        <p:spPr>
          <a:xfrm>
            <a:off x="334963" y="2363563"/>
            <a:ext cx="5761037" cy="22084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5BAC26"/>
              </a:buClr>
              <a:buSzPts val="5400"/>
              <a:buFont typeface="Calibri"/>
              <a:buNone/>
              <a:defRPr sz="5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subTitle" idx="1"/>
          </p:nvPr>
        </p:nvSpPr>
        <p:spPr>
          <a:xfrm>
            <a:off x="334963" y="5157788"/>
            <a:ext cx="5761037" cy="8429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2"/>
              </a:buClr>
              <a:buSzPts val="2800"/>
              <a:buNone/>
              <a:defRPr sz="2800" b="1">
                <a:solidFill>
                  <a:schemeClr val="l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7"/>
          <p:cNvSpPr>
            <a:spLocks noGrp="1"/>
          </p:cNvSpPr>
          <p:nvPr>
            <p:ph type="pic" idx="3"/>
          </p:nvPr>
        </p:nvSpPr>
        <p:spPr>
          <a:xfrm>
            <a:off x="6585209" y="1066006"/>
            <a:ext cx="4725987" cy="4725987"/>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sp>
        <p:nvSpPr>
          <p:cNvPr id="23" name="Google Shape;23;p37"/>
          <p:cNvSpPr>
            <a:spLocks noGrp="1"/>
          </p:cNvSpPr>
          <p:nvPr>
            <p:ph type="pic" idx="4"/>
          </p:nvPr>
        </p:nvSpPr>
        <p:spPr>
          <a:xfrm>
            <a:off x="334963" y="549275"/>
            <a:ext cx="2598737" cy="1538288"/>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ull Colour Background">
  <p:cSld name="Full Colour Background">
    <p:bg>
      <p:bgPr>
        <a:solidFill>
          <a:srgbClr val="5BAC26"/>
        </a:solidFill>
        <a:effectLst/>
      </p:bgPr>
    </p:bg>
    <p:spTree>
      <p:nvGrpSpPr>
        <p:cNvPr id="1" name="Shape 69"/>
        <p:cNvGrpSpPr/>
        <p:nvPr/>
      </p:nvGrpSpPr>
      <p:grpSpPr>
        <a:xfrm>
          <a:off x="0" y="0"/>
          <a:ext cx="0" cy="0"/>
          <a:chOff x="0" y="0"/>
          <a:chExt cx="0" cy="0"/>
        </a:xfrm>
      </p:grpSpPr>
      <p:sp>
        <p:nvSpPr>
          <p:cNvPr id="70" name="Google Shape;70;p46"/>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Calibri"/>
              <a:buNone/>
              <a:defRPr sz="44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alf Photos Half Title and Content">
  <p:cSld name="Half Photos Half Title and Content">
    <p:spTree>
      <p:nvGrpSpPr>
        <p:cNvPr id="1" name="Shape 71"/>
        <p:cNvGrpSpPr/>
        <p:nvPr/>
      </p:nvGrpSpPr>
      <p:grpSpPr>
        <a:xfrm>
          <a:off x="0" y="0"/>
          <a:ext cx="0" cy="0"/>
          <a:chOff x="0" y="0"/>
          <a:chExt cx="0" cy="0"/>
        </a:xfrm>
      </p:grpSpPr>
      <p:sp>
        <p:nvSpPr>
          <p:cNvPr id="72" name="Google Shape;72;p47"/>
          <p:cNvSpPr txBox="1">
            <a:spLocks noGrp="1"/>
          </p:cNvSpPr>
          <p:nvPr>
            <p:ph type="title"/>
          </p:nvPr>
        </p:nvSpPr>
        <p:spPr>
          <a:xfrm>
            <a:off x="6096000" y="372246"/>
            <a:ext cx="5761038"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body" idx="1"/>
          </p:nvPr>
        </p:nvSpPr>
        <p:spPr>
          <a:xfrm>
            <a:off x="6096000" y="1868487"/>
            <a:ext cx="5761038" cy="424343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7"/>
          <p:cNvSpPr txBox="1">
            <a:spLocks noGrp="1"/>
          </p:cNvSpPr>
          <p:nvPr>
            <p:ph type="dt" idx="10"/>
          </p:nvPr>
        </p:nvSpPr>
        <p:spPr>
          <a:xfrm>
            <a:off x="9100457" y="6453051"/>
            <a:ext cx="1673764" cy="2160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7"/>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76" name="Google Shape;76;p47"/>
          <p:cNvSpPr>
            <a:spLocks noGrp="1"/>
          </p:cNvSpPr>
          <p:nvPr>
            <p:ph type="pic" idx="2"/>
          </p:nvPr>
        </p:nvSpPr>
        <p:spPr>
          <a:xfrm>
            <a:off x="996638" y="784836"/>
            <a:ext cx="3714736" cy="3714736"/>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sp>
        <p:nvSpPr>
          <p:cNvPr id="77" name="Google Shape;77;p47"/>
          <p:cNvSpPr>
            <a:spLocks noGrp="1"/>
          </p:cNvSpPr>
          <p:nvPr>
            <p:ph type="pic" idx="3"/>
          </p:nvPr>
        </p:nvSpPr>
        <p:spPr>
          <a:xfrm>
            <a:off x="3591824" y="3696164"/>
            <a:ext cx="1821240" cy="1821240"/>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sp>
        <p:nvSpPr>
          <p:cNvPr id="78" name="Google Shape;78;p47"/>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a:solidFill>
                  <a:schemeClr val="accent6"/>
                </a:solidFill>
              </a:defRPr>
            </a:lvl1pPr>
            <a:lvl2pPr marL="914400" lvl="1" indent="-228600" algn="l">
              <a:lnSpc>
                <a:spcPct val="90000"/>
              </a:lnSpc>
              <a:spcBef>
                <a:spcPts val="500"/>
              </a:spcBef>
              <a:spcAft>
                <a:spcPts val="0"/>
              </a:spcAft>
              <a:buClr>
                <a:srgbClr val="F5F6F0"/>
              </a:buClr>
              <a:buSzPts val="2000"/>
              <a:buNone/>
              <a:defRPr sz="2000">
                <a:solidFill>
                  <a:srgbClr val="F5F6F0"/>
                </a:solidFill>
              </a:defRPr>
            </a:lvl2pPr>
            <a:lvl3pPr marL="1371600" lvl="2" indent="-228600" algn="l">
              <a:lnSpc>
                <a:spcPct val="90000"/>
              </a:lnSpc>
              <a:spcBef>
                <a:spcPts val="500"/>
              </a:spcBef>
              <a:spcAft>
                <a:spcPts val="0"/>
              </a:spcAft>
              <a:buClr>
                <a:srgbClr val="F5F6F0"/>
              </a:buClr>
              <a:buSzPts val="1800"/>
              <a:buNone/>
              <a:defRPr sz="1800">
                <a:solidFill>
                  <a:srgbClr val="F5F6F0"/>
                </a:solidFill>
              </a:defRPr>
            </a:lvl3pPr>
            <a:lvl4pPr marL="1828800" lvl="3" indent="-228600" algn="l">
              <a:lnSpc>
                <a:spcPct val="90000"/>
              </a:lnSpc>
              <a:spcBef>
                <a:spcPts val="500"/>
              </a:spcBef>
              <a:spcAft>
                <a:spcPts val="0"/>
              </a:spcAft>
              <a:buClr>
                <a:srgbClr val="F5F6F0"/>
              </a:buClr>
              <a:buSzPts val="1600"/>
              <a:buNone/>
              <a:defRPr sz="1600">
                <a:solidFill>
                  <a:srgbClr val="F5F6F0"/>
                </a:solidFill>
              </a:defRPr>
            </a:lvl4pPr>
            <a:lvl5pPr marL="2286000" lvl="4" indent="-228600" algn="l">
              <a:lnSpc>
                <a:spcPct val="90000"/>
              </a:lnSpc>
              <a:spcBef>
                <a:spcPts val="500"/>
              </a:spcBef>
              <a:spcAft>
                <a:spcPts val="0"/>
              </a:spcAft>
              <a:buClr>
                <a:srgbClr val="F5F6F0"/>
              </a:buClr>
              <a:buSzPts val="1600"/>
              <a:buNone/>
              <a:defRPr sz="1600">
                <a:solidFill>
                  <a:srgbClr val="F5F6F0"/>
                </a:solidFill>
              </a:defRPr>
            </a:lvl5pPr>
            <a:lvl6pPr marL="2743200" lvl="5" indent="-228600" algn="l">
              <a:lnSpc>
                <a:spcPct val="90000"/>
              </a:lnSpc>
              <a:spcBef>
                <a:spcPts val="500"/>
              </a:spcBef>
              <a:spcAft>
                <a:spcPts val="0"/>
              </a:spcAft>
              <a:buClr>
                <a:srgbClr val="F5F6F0"/>
              </a:buClr>
              <a:buSzPts val="1600"/>
              <a:buNone/>
              <a:defRPr sz="1600">
                <a:solidFill>
                  <a:srgbClr val="F5F6F0"/>
                </a:solidFill>
              </a:defRPr>
            </a:lvl6pPr>
            <a:lvl7pPr marL="3200400" lvl="6" indent="-228600" algn="l">
              <a:lnSpc>
                <a:spcPct val="90000"/>
              </a:lnSpc>
              <a:spcBef>
                <a:spcPts val="500"/>
              </a:spcBef>
              <a:spcAft>
                <a:spcPts val="0"/>
              </a:spcAft>
              <a:buClr>
                <a:srgbClr val="F5F6F0"/>
              </a:buClr>
              <a:buSzPts val="1600"/>
              <a:buNone/>
              <a:defRPr sz="1600">
                <a:solidFill>
                  <a:srgbClr val="F5F6F0"/>
                </a:solidFill>
              </a:defRPr>
            </a:lvl7pPr>
            <a:lvl8pPr marL="3657600" lvl="7" indent="-228600" algn="l">
              <a:lnSpc>
                <a:spcPct val="90000"/>
              </a:lnSpc>
              <a:spcBef>
                <a:spcPts val="500"/>
              </a:spcBef>
              <a:spcAft>
                <a:spcPts val="0"/>
              </a:spcAft>
              <a:buClr>
                <a:srgbClr val="F5F6F0"/>
              </a:buClr>
              <a:buSzPts val="1600"/>
              <a:buNone/>
              <a:defRPr sz="1600">
                <a:solidFill>
                  <a:srgbClr val="F5F6F0"/>
                </a:solidFill>
              </a:defRPr>
            </a:lvl8pPr>
            <a:lvl9pPr marL="4114800" lvl="8" indent="-228600" algn="l">
              <a:lnSpc>
                <a:spcPct val="90000"/>
              </a:lnSpc>
              <a:spcBef>
                <a:spcPts val="500"/>
              </a:spcBef>
              <a:spcAft>
                <a:spcPts val="0"/>
              </a:spcAft>
              <a:buClr>
                <a:srgbClr val="F5F6F0"/>
              </a:buClr>
              <a:buSzPts val="1600"/>
              <a:buNone/>
              <a:defRPr sz="1600">
                <a:solidFill>
                  <a:srgbClr val="F5F6F0"/>
                </a:solidFill>
              </a:defRPr>
            </a:lvl9pPr>
          </a:lstStyle>
          <a:p>
            <a:endParaRPr/>
          </a:p>
        </p:txBody>
      </p:sp>
      <p:sp>
        <p:nvSpPr>
          <p:cNvPr id="82" name="Google Shape;82;p48"/>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84" name="Google Shape;84;p48"/>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9"/>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9"/>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91" name="Google Shape;91;p49"/>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8751"/>
              </a:buClr>
              <a:buSzPts val="2400"/>
              <a:buNone/>
              <a:defRPr sz="2400" b="0">
                <a:solidFill>
                  <a:srgbClr val="00875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8751"/>
              </a:buClr>
              <a:buSzPts val="2400"/>
              <a:buNone/>
              <a:defRPr sz="2400" b="0">
                <a:solidFill>
                  <a:srgbClr val="00875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 name="Google Shape;97;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0"/>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0"/>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00" name="Google Shape;100;p50"/>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51"/>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1"/>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05" name="Google Shape;105;p51"/>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BAC2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6"/>
              </a:buClr>
              <a:buSzPts val="3200"/>
              <a:buChar char="•"/>
              <a:defRPr sz="3200">
                <a:solidFill>
                  <a:schemeClr val="accent6"/>
                </a:solidFill>
              </a:defRPr>
            </a:lvl1pPr>
            <a:lvl2pPr marL="914400" lvl="1" indent="-406400" algn="l">
              <a:lnSpc>
                <a:spcPct val="90000"/>
              </a:lnSpc>
              <a:spcBef>
                <a:spcPts val="500"/>
              </a:spcBef>
              <a:spcAft>
                <a:spcPts val="0"/>
              </a:spcAft>
              <a:buClr>
                <a:schemeClr val="accent6"/>
              </a:buClr>
              <a:buSzPts val="2800"/>
              <a:buChar char="•"/>
              <a:defRPr sz="2800">
                <a:solidFill>
                  <a:schemeClr val="accent6"/>
                </a:solidFill>
              </a:defRPr>
            </a:lvl2pPr>
            <a:lvl3pPr marL="1371600" lvl="2" indent="-381000" algn="l">
              <a:lnSpc>
                <a:spcPct val="90000"/>
              </a:lnSpc>
              <a:spcBef>
                <a:spcPts val="500"/>
              </a:spcBef>
              <a:spcAft>
                <a:spcPts val="0"/>
              </a:spcAft>
              <a:buClr>
                <a:schemeClr val="accent6"/>
              </a:buClr>
              <a:buSzPts val="2400"/>
              <a:buChar char="•"/>
              <a:defRPr sz="2400">
                <a:solidFill>
                  <a:schemeClr val="accent6"/>
                </a:solidFill>
              </a:defRPr>
            </a:lvl3pPr>
            <a:lvl4pPr marL="1828800" lvl="3" indent="-355600" algn="l">
              <a:lnSpc>
                <a:spcPct val="90000"/>
              </a:lnSpc>
              <a:spcBef>
                <a:spcPts val="500"/>
              </a:spcBef>
              <a:spcAft>
                <a:spcPts val="0"/>
              </a:spcAft>
              <a:buClr>
                <a:schemeClr val="accent6"/>
              </a:buClr>
              <a:buSzPts val="2000"/>
              <a:buChar char="•"/>
              <a:defRPr sz="2000">
                <a:solidFill>
                  <a:schemeClr val="accent6"/>
                </a:solidFill>
              </a:defRPr>
            </a:lvl4pPr>
            <a:lvl5pPr marL="2286000" lvl="4" indent="-355600" algn="l">
              <a:lnSpc>
                <a:spcPct val="90000"/>
              </a:lnSpc>
              <a:spcBef>
                <a:spcPts val="500"/>
              </a:spcBef>
              <a:spcAft>
                <a:spcPts val="0"/>
              </a:spcAft>
              <a:buClr>
                <a:schemeClr val="accent6"/>
              </a:buClr>
              <a:buSzPts val="2000"/>
              <a:buChar char="•"/>
              <a:defRPr sz="2000">
                <a:solidFill>
                  <a:schemeClr val="accent6"/>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9" name="Google Shape;109;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52"/>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2"/>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12" name="Google Shape;112;p52"/>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BAC2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3"/>
          <p:cNvSpPr>
            <a:spLocks noGrp="1"/>
          </p:cNvSpPr>
          <p:nvPr>
            <p:ph type="pic" idx="2"/>
          </p:nvPr>
        </p:nvSpPr>
        <p:spPr>
          <a:xfrm>
            <a:off x="5183188" y="987425"/>
            <a:ext cx="6172200" cy="4873625"/>
          </a:xfrm>
          <a:prstGeom prst="rect">
            <a:avLst/>
          </a:prstGeom>
          <a:noFill/>
          <a:ln>
            <a:noFill/>
          </a:ln>
        </p:spPr>
      </p:sp>
      <p:sp>
        <p:nvSpPr>
          <p:cNvPr id="116" name="Google Shape;116;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1600"/>
              <a:buNone/>
              <a:defRPr sz="1600">
                <a:solidFill>
                  <a:schemeClr val="accent6"/>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53"/>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3"/>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19" name="Google Shape;119;p53"/>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54"/>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4"/>
          <p:cNvSpPr txBox="1">
            <a:spLocks noGrp="1"/>
          </p:cNvSpPr>
          <p:nvPr>
            <p:ph type="body" idx="1"/>
          </p:nvPr>
        </p:nvSpPr>
        <p:spPr>
          <a:xfrm rot="5400000">
            <a:off x="3978639" y="-1766480"/>
            <a:ext cx="4243432" cy="115133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4"/>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4"/>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25" name="Google Shape;125;p54"/>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6"/>
              </a:buClr>
              <a:buSzPts val="2000"/>
              <a:buChar char="•"/>
              <a:defRPr>
                <a:solidFill>
                  <a:schemeClr val="accent6"/>
                </a:solidFill>
              </a:defRPr>
            </a:lvl1pPr>
            <a:lvl2pPr marL="914400" lvl="1" indent="-342900" algn="l">
              <a:lnSpc>
                <a:spcPct val="90000"/>
              </a:lnSpc>
              <a:spcBef>
                <a:spcPts val="500"/>
              </a:spcBef>
              <a:spcAft>
                <a:spcPts val="0"/>
              </a:spcAft>
              <a:buClr>
                <a:schemeClr val="accent6"/>
              </a:buClr>
              <a:buSzPts val="1800"/>
              <a:buChar char="•"/>
              <a:defRPr>
                <a:solidFill>
                  <a:schemeClr val="accent6"/>
                </a:solidFill>
              </a:defRPr>
            </a:lvl2pPr>
            <a:lvl3pPr marL="1371600" lvl="2" indent="-330200" algn="l">
              <a:lnSpc>
                <a:spcPct val="90000"/>
              </a:lnSpc>
              <a:spcBef>
                <a:spcPts val="500"/>
              </a:spcBef>
              <a:spcAft>
                <a:spcPts val="0"/>
              </a:spcAft>
              <a:buClr>
                <a:schemeClr val="accent6"/>
              </a:buClr>
              <a:buSzPts val="1600"/>
              <a:buChar char="•"/>
              <a:defRPr>
                <a:solidFill>
                  <a:schemeClr val="accent6"/>
                </a:solidFill>
              </a:defRPr>
            </a:lvl3pPr>
            <a:lvl4pPr marL="1828800" lvl="3" indent="-317500" algn="l">
              <a:lnSpc>
                <a:spcPct val="90000"/>
              </a:lnSpc>
              <a:spcBef>
                <a:spcPts val="500"/>
              </a:spcBef>
              <a:spcAft>
                <a:spcPts val="0"/>
              </a:spcAft>
              <a:buClr>
                <a:schemeClr val="accent6"/>
              </a:buClr>
              <a:buSzPts val="1400"/>
              <a:buChar char="•"/>
              <a:defRPr>
                <a:solidFill>
                  <a:schemeClr val="accent6"/>
                </a:solidFill>
              </a:defRPr>
            </a:lvl4pPr>
            <a:lvl5pPr marL="2286000" lvl="4" indent="-317500" algn="l">
              <a:lnSpc>
                <a:spcPct val="90000"/>
              </a:lnSpc>
              <a:spcBef>
                <a:spcPts val="500"/>
              </a:spcBef>
              <a:spcAft>
                <a:spcPts val="0"/>
              </a:spcAft>
              <a:buClr>
                <a:schemeClr val="accent6"/>
              </a:buClr>
              <a:buSzPts val="1400"/>
              <a:buChar char="•"/>
              <a:defRPr>
                <a:solidFill>
                  <a:schemeClr val="accent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5"/>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5"/>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31" name="Google Shape;131;p55"/>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8"/>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27" name="Google Shape;27;p38"/>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9"/>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9"/>
          <p:cNvSpPr txBox="1">
            <a:spLocks noGrp="1"/>
          </p:cNvSpPr>
          <p:nvPr>
            <p:ph type="body" idx="1"/>
          </p:nvPr>
        </p:nvSpPr>
        <p:spPr>
          <a:xfrm>
            <a:off x="343672" y="1868487"/>
            <a:ext cx="11513366" cy="42434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9"/>
          <p:cNvSpPr txBox="1">
            <a:spLocks noGrp="1"/>
          </p:cNvSpPr>
          <p:nvPr>
            <p:ph type="dt" idx="10"/>
          </p:nvPr>
        </p:nvSpPr>
        <p:spPr>
          <a:xfrm>
            <a:off x="9100457" y="6453051"/>
            <a:ext cx="1673764" cy="2160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39"/>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34"/>
        <p:cNvGrpSpPr/>
        <p:nvPr/>
      </p:nvGrpSpPr>
      <p:grpSpPr>
        <a:xfrm>
          <a:off x="0" y="0"/>
          <a:ext cx="0" cy="0"/>
          <a:chOff x="0" y="0"/>
          <a:chExt cx="0" cy="0"/>
        </a:xfrm>
      </p:grpSpPr>
      <p:sp>
        <p:nvSpPr>
          <p:cNvPr id="35" name="Google Shape;35;p40"/>
          <p:cNvSpPr>
            <a:spLocks noGrp="1"/>
          </p:cNvSpPr>
          <p:nvPr>
            <p:ph type="pic" idx="2"/>
          </p:nvPr>
        </p:nvSpPr>
        <p:spPr>
          <a:xfrm>
            <a:off x="0" y="0"/>
            <a:ext cx="12192000" cy="6858000"/>
          </a:xfrm>
          <a:prstGeom prst="rect">
            <a:avLst/>
          </a:prstGeom>
          <a:solidFill>
            <a:srgbClr val="5BAC26"/>
          </a:solidFill>
          <a:ln>
            <a:noFill/>
          </a:ln>
        </p:spPr>
      </p:sp>
      <p:sp>
        <p:nvSpPr>
          <p:cNvPr id="36" name="Google Shape;36;p40"/>
          <p:cNvSpPr txBox="1">
            <a:spLocks noGrp="1"/>
          </p:cNvSpPr>
          <p:nvPr>
            <p:ph type="title"/>
          </p:nvPr>
        </p:nvSpPr>
        <p:spPr>
          <a:xfrm>
            <a:off x="343672" y="742384"/>
            <a:ext cx="11513366" cy="181069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Calibri"/>
              <a:buNone/>
              <a:defRPr sz="44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0"/>
          <p:cNvSpPr txBox="1"/>
          <p:nvPr/>
        </p:nvSpPr>
        <p:spPr>
          <a:xfrm>
            <a:off x="343672" y="4137433"/>
            <a:ext cx="11513366" cy="181069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Calibri"/>
              <a:buNone/>
            </a:pPr>
            <a:r>
              <a:rPr lang="en-GB" sz="2800" b="0" i="0" u="none" strike="noStrike" cap="none">
                <a:solidFill>
                  <a:schemeClr val="lt1"/>
                </a:solidFill>
                <a:latin typeface="Calibri"/>
                <a:ea typeface="Calibri"/>
                <a:cs typeface="Calibri"/>
                <a:sym typeface="Calibri"/>
              </a:rPr>
              <a:t>Click to edit Section Header subtitle</a:t>
            </a:r>
            <a:endParaRPr sz="2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Alternative">
  <p:cSld name="Title Slide Alternative">
    <p:spTree>
      <p:nvGrpSpPr>
        <p:cNvPr id="1" name="Shape 38"/>
        <p:cNvGrpSpPr/>
        <p:nvPr/>
      </p:nvGrpSpPr>
      <p:grpSpPr>
        <a:xfrm>
          <a:off x="0" y="0"/>
          <a:ext cx="0" cy="0"/>
          <a:chOff x="0" y="0"/>
          <a:chExt cx="0" cy="0"/>
        </a:xfrm>
      </p:grpSpPr>
      <p:pic>
        <p:nvPicPr>
          <p:cNvPr id="39" name="Google Shape;39;p41"/>
          <p:cNvPicPr preferRelativeResize="0"/>
          <p:nvPr/>
        </p:nvPicPr>
        <p:blipFill rotWithShape="1">
          <a:blip r:embed="rId2">
            <a:alphaModFix/>
          </a:blip>
          <a:srcRect/>
          <a:stretch/>
        </p:blipFill>
        <p:spPr>
          <a:xfrm>
            <a:off x="0" y="5877019"/>
            <a:ext cx="12192000" cy="980980"/>
          </a:xfrm>
          <a:prstGeom prst="rect">
            <a:avLst/>
          </a:prstGeom>
          <a:noFill/>
          <a:ln>
            <a:noFill/>
          </a:ln>
        </p:spPr>
      </p:pic>
      <p:sp>
        <p:nvSpPr>
          <p:cNvPr id="40" name="Google Shape;40;p41"/>
          <p:cNvSpPr txBox="1">
            <a:spLocks noGrp="1"/>
          </p:cNvSpPr>
          <p:nvPr>
            <p:ph type="ctrTitle"/>
          </p:nvPr>
        </p:nvSpPr>
        <p:spPr>
          <a:xfrm>
            <a:off x="334963" y="2906162"/>
            <a:ext cx="5761037" cy="19801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5BAC26"/>
              </a:buClr>
              <a:buSzPts val="4800"/>
              <a:buFont typeface="Calibri"/>
              <a:buNone/>
              <a:defRPr sz="48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subTitle" idx="1"/>
          </p:nvPr>
        </p:nvSpPr>
        <p:spPr>
          <a:xfrm>
            <a:off x="334963" y="5157788"/>
            <a:ext cx="5761037" cy="8429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2"/>
              </a:buClr>
              <a:buSzPts val="2800"/>
              <a:buNone/>
              <a:defRPr sz="2800" b="1">
                <a:solidFill>
                  <a:schemeClr val="l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41"/>
          <p:cNvSpPr>
            <a:spLocks noGrp="1"/>
          </p:cNvSpPr>
          <p:nvPr>
            <p:ph type="pic" idx="2"/>
          </p:nvPr>
        </p:nvSpPr>
        <p:spPr>
          <a:xfrm>
            <a:off x="7207315" y="784836"/>
            <a:ext cx="3714736" cy="3714736"/>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sp>
        <p:nvSpPr>
          <p:cNvPr id="43" name="Google Shape;43;p41"/>
          <p:cNvSpPr>
            <a:spLocks noGrp="1"/>
          </p:cNvSpPr>
          <p:nvPr>
            <p:ph type="pic" idx="3"/>
          </p:nvPr>
        </p:nvSpPr>
        <p:spPr>
          <a:xfrm>
            <a:off x="9802501" y="3696164"/>
            <a:ext cx="1821240" cy="1821240"/>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pic>
        <p:nvPicPr>
          <p:cNvPr id="44" name="Google Shape;44;p41"/>
          <p:cNvPicPr preferRelativeResize="0"/>
          <p:nvPr/>
        </p:nvPicPr>
        <p:blipFill rotWithShape="1">
          <a:blip r:embed="rId3">
            <a:alphaModFix/>
          </a:blip>
          <a:srcRect/>
          <a:stretch/>
        </p:blipFill>
        <p:spPr>
          <a:xfrm rot="10800000">
            <a:off x="0" y="-2060"/>
            <a:ext cx="12192000" cy="296924"/>
          </a:xfrm>
          <a:prstGeom prst="rect">
            <a:avLst/>
          </a:prstGeom>
          <a:noFill/>
          <a:ln>
            <a:noFill/>
          </a:ln>
        </p:spPr>
      </p:pic>
      <p:sp>
        <p:nvSpPr>
          <p:cNvPr id="45" name="Google Shape;45;p41"/>
          <p:cNvSpPr>
            <a:spLocks noGrp="1"/>
          </p:cNvSpPr>
          <p:nvPr>
            <p:ph type="pic" idx="4"/>
          </p:nvPr>
        </p:nvSpPr>
        <p:spPr>
          <a:xfrm>
            <a:off x="4771176" y="336283"/>
            <a:ext cx="2235444" cy="2235444"/>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sp>
        <p:nvSpPr>
          <p:cNvPr id="46" name="Google Shape;46;p41"/>
          <p:cNvSpPr>
            <a:spLocks noGrp="1"/>
          </p:cNvSpPr>
          <p:nvPr>
            <p:ph type="pic" idx="5"/>
          </p:nvPr>
        </p:nvSpPr>
        <p:spPr>
          <a:xfrm>
            <a:off x="334963" y="549275"/>
            <a:ext cx="2598737" cy="1538288"/>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with Picture">
  <p:cSld name="Section Header with Picture">
    <p:spTree>
      <p:nvGrpSpPr>
        <p:cNvPr id="1" name="Shape 47"/>
        <p:cNvGrpSpPr/>
        <p:nvPr/>
      </p:nvGrpSpPr>
      <p:grpSpPr>
        <a:xfrm>
          <a:off x="0" y="0"/>
          <a:ext cx="0" cy="0"/>
          <a:chOff x="0" y="0"/>
          <a:chExt cx="0" cy="0"/>
        </a:xfrm>
      </p:grpSpPr>
      <p:sp>
        <p:nvSpPr>
          <p:cNvPr id="48" name="Google Shape;48;p42"/>
          <p:cNvSpPr txBox="1">
            <a:spLocks noGrp="1"/>
          </p:cNvSpPr>
          <p:nvPr>
            <p:ph type="ctrTitle"/>
          </p:nvPr>
        </p:nvSpPr>
        <p:spPr>
          <a:xfrm>
            <a:off x="334963" y="1122363"/>
            <a:ext cx="5761037" cy="16208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subTitle" idx="1"/>
          </p:nvPr>
        </p:nvSpPr>
        <p:spPr>
          <a:xfrm>
            <a:off x="334963" y="3096285"/>
            <a:ext cx="5761037" cy="2161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8751"/>
              </a:buClr>
              <a:buSzPts val="2400"/>
              <a:buNone/>
              <a:defRPr sz="2400">
                <a:solidFill>
                  <a:srgbClr val="00875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42"/>
          <p:cNvSpPr>
            <a:spLocks noGrp="1"/>
          </p:cNvSpPr>
          <p:nvPr>
            <p:ph type="pic" idx="2"/>
          </p:nvPr>
        </p:nvSpPr>
        <p:spPr>
          <a:xfrm>
            <a:off x="7331908" y="-1615"/>
            <a:ext cx="4860092" cy="6859615"/>
          </a:xfrm>
          <a:prstGeom prst="rect">
            <a:avLst/>
          </a:prstGeom>
          <a:solidFill>
            <a:srgbClr val="5BAC26"/>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image right light green">
  <p:cSld name="Quote image right light green">
    <p:spTree>
      <p:nvGrpSpPr>
        <p:cNvPr id="1" name="Shape 51"/>
        <p:cNvGrpSpPr/>
        <p:nvPr/>
      </p:nvGrpSpPr>
      <p:grpSpPr>
        <a:xfrm>
          <a:off x="0" y="0"/>
          <a:ext cx="0" cy="0"/>
          <a:chOff x="0" y="0"/>
          <a:chExt cx="0" cy="0"/>
        </a:xfrm>
      </p:grpSpPr>
      <p:pic>
        <p:nvPicPr>
          <p:cNvPr id="52" name="Google Shape;52;p43"/>
          <p:cNvPicPr preferRelativeResize="0"/>
          <p:nvPr/>
        </p:nvPicPr>
        <p:blipFill rotWithShape="1">
          <a:blip r:embed="rId2">
            <a:alphaModFix/>
          </a:blip>
          <a:srcRect/>
          <a:stretch/>
        </p:blipFill>
        <p:spPr>
          <a:xfrm>
            <a:off x="192088" y="225425"/>
            <a:ext cx="1854200" cy="1460500"/>
          </a:xfrm>
          <a:prstGeom prst="rect">
            <a:avLst/>
          </a:prstGeom>
          <a:noFill/>
          <a:ln>
            <a:noFill/>
          </a:ln>
        </p:spPr>
      </p:pic>
      <p:sp>
        <p:nvSpPr>
          <p:cNvPr id="53" name="Google Shape;53;p43"/>
          <p:cNvSpPr>
            <a:spLocks noGrp="1"/>
          </p:cNvSpPr>
          <p:nvPr>
            <p:ph type="pic" idx="2"/>
          </p:nvPr>
        </p:nvSpPr>
        <p:spPr>
          <a:xfrm>
            <a:off x="7331908" y="-1615"/>
            <a:ext cx="4860092" cy="6859615"/>
          </a:xfrm>
          <a:prstGeom prst="rect">
            <a:avLst/>
          </a:prstGeom>
          <a:solidFill>
            <a:srgbClr val="5BAC26"/>
          </a:solidFill>
          <a:ln>
            <a:noFill/>
          </a:ln>
        </p:spPr>
      </p:sp>
      <p:sp>
        <p:nvSpPr>
          <p:cNvPr id="54" name="Google Shape;54;p43"/>
          <p:cNvSpPr>
            <a:spLocks noGrp="1"/>
          </p:cNvSpPr>
          <p:nvPr>
            <p:ph type="pic" idx="3"/>
          </p:nvPr>
        </p:nvSpPr>
        <p:spPr>
          <a:xfrm>
            <a:off x="6585209" y="1066006"/>
            <a:ext cx="4725987" cy="4725987"/>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pic>
        <p:nvPicPr>
          <p:cNvPr id="55" name="Google Shape;55;p43"/>
          <p:cNvPicPr preferRelativeResize="0"/>
          <p:nvPr/>
        </p:nvPicPr>
        <p:blipFill rotWithShape="1">
          <a:blip r:embed="rId2">
            <a:alphaModFix/>
          </a:blip>
          <a:srcRect/>
          <a:stretch/>
        </p:blipFill>
        <p:spPr>
          <a:xfrm rot="10800000">
            <a:off x="4641206" y="5114296"/>
            <a:ext cx="1854200" cy="1460500"/>
          </a:xfrm>
          <a:prstGeom prst="rect">
            <a:avLst/>
          </a:prstGeom>
          <a:noFill/>
          <a:ln>
            <a:noFill/>
          </a:ln>
        </p:spPr>
      </p:pic>
      <p:sp>
        <p:nvSpPr>
          <p:cNvPr id="56" name="Google Shape;56;p43"/>
          <p:cNvSpPr txBox="1">
            <a:spLocks noGrp="1"/>
          </p:cNvSpPr>
          <p:nvPr>
            <p:ph type="subTitle" idx="1"/>
          </p:nvPr>
        </p:nvSpPr>
        <p:spPr>
          <a:xfrm>
            <a:off x="903642" y="1685925"/>
            <a:ext cx="5192357" cy="244443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1000"/>
              </a:spcBef>
              <a:spcAft>
                <a:spcPts val="0"/>
              </a:spcAft>
              <a:buClr>
                <a:srgbClr val="5BAC26"/>
              </a:buClr>
              <a:buSzPts val="2800"/>
              <a:buFont typeface="Arial"/>
              <a:buNone/>
              <a:defRPr sz="2800" b="0" i="1">
                <a:solidFill>
                  <a:srgbClr val="5BAC2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43"/>
          <p:cNvSpPr txBox="1">
            <a:spLocks noGrp="1"/>
          </p:cNvSpPr>
          <p:nvPr>
            <p:ph type="body" idx="4"/>
          </p:nvPr>
        </p:nvSpPr>
        <p:spPr>
          <a:xfrm>
            <a:off x="903642" y="4663017"/>
            <a:ext cx="5192356" cy="603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image left dark blue">
  <p:cSld name="Quote image left dark blue">
    <p:spTree>
      <p:nvGrpSpPr>
        <p:cNvPr id="1" name="Shape 58"/>
        <p:cNvGrpSpPr/>
        <p:nvPr/>
      </p:nvGrpSpPr>
      <p:grpSpPr>
        <a:xfrm>
          <a:off x="0" y="0"/>
          <a:ext cx="0" cy="0"/>
          <a:chOff x="0" y="0"/>
          <a:chExt cx="0" cy="0"/>
        </a:xfrm>
      </p:grpSpPr>
      <p:sp>
        <p:nvSpPr>
          <p:cNvPr id="59" name="Google Shape;59;p44"/>
          <p:cNvSpPr>
            <a:spLocks noGrp="1"/>
          </p:cNvSpPr>
          <p:nvPr>
            <p:ph type="pic" idx="2"/>
          </p:nvPr>
        </p:nvSpPr>
        <p:spPr>
          <a:xfrm flipH="1">
            <a:off x="0" y="-1615"/>
            <a:ext cx="4860092" cy="6859615"/>
          </a:xfrm>
          <a:prstGeom prst="rect">
            <a:avLst/>
          </a:prstGeom>
          <a:solidFill>
            <a:srgbClr val="5BAC26"/>
          </a:solidFill>
          <a:ln>
            <a:noFill/>
          </a:ln>
        </p:spPr>
      </p:sp>
      <p:pic>
        <p:nvPicPr>
          <p:cNvPr id="60" name="Google Shape;60;p44"/>
          <p:cNvPicPr preferRelativeResize="0"/>
          <p:nvPr/>
        </p:nvPicPr>
        <p:blipFill rotWithShape="1">
          <a:blip r:embed="rId2">
            <a:alphaModFix/>
          </a:blip>
          <a:srcRect/>
          <a:stretch/>
        </p:blipFill>
        <p:spPr>
          <a:xfrm>
            <a:off x="5691408" y="225425"/>
            <a:ext cx="1854200" cy="1460500"/>
          </a:xfrm>
          <a:prstGeom prst="rect">
            <a:avLst/>
          </a:prstGeom>
          <a:noFill/>
          <a:ln>
            <a:noFill/>
          </a:ln>
        </p:spPr>
      </p:pic>
      <p:sp>
        <p:nvSpPr>
          <p:cNvPr id="61" name="Google Shape;61;p44"/>
          <p:cNvSpPr txBox="1">
            <a:spLocks noGrp="1"/>
          </p:cNvSpPr>
          <p:nvPr>
            <p:ph type="subTitle" idx="1"/>
          </p:nvPr>
        </p:nvSpPr>
        <p:spPr>
          <a:xfrm>
            <a:off x="6096001" y="1685925"/>
            <a:ext cx="5188772" cy="244443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1000"/>
              </a:spcBef>
              <a:spcAft>
                <a:spcPts val="0"/>
              </a:spcAft>
              <a:buClr>
                <a:srgbClr val="5BAC26"/>
              </a:buClr>
              <a:buSzPts val="2800"/>
              <a:buFont typeface="Arial"/>
              <a:buNone/>
              <a:defRPr sz="2800" b="0" i="1">
                <a:solidFill>
                  <a:srgbClr val="5BAC2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44"/>
          <p:cNvSpPr>
            <a:spLocks noGrp="1"/>
          </p:cNvSpPr>
          <p:nvPr>
            <p:ph type="pic" idx="3"/>
          </p:nvPr>
        </p:nvSpPr>
        <p:spPr>
          <a:xfrm>
            <a:off x="947687" y="1066006"/>
            <a:ext cx="4680000" cy="4680000"/>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pic>
        <p:nvPicPr>
          <p:cNvPr id="63" name="Google Shape;63;p44"/>
          <p:cNvPicPr preferRelativeResize="0"/>
          <p:nvPr/>
        </p:nvPicPr>
        <p:blipFill rotWithShape="1">
          <a:blip r:embed="rId2">
            <a:alphaModFix/>
          </a:blip>
          <a:srcRect/>
          <a:stretch/>
        </p:blipFill>
        <p:spPr>
          <a:xfrm rot="10800000">
            <a:off x="10145713" y="5114296"/>
            <a:ext cx="1854200" cy="1460500"/>
          </a:xfrm>
          <a:prstGeom prst="rect">
            <a:avLst/>
          </a:prstGeom>
          <a:noFill/>
          <a:ln>
            <a:noFill/>
          </a:ln>
        </p:spPr>
      </p:pic>
      <p:sp>
        <p:nvSpPr>
          <p:cNvPr id="64" name="Google Shape;64;p44"/>
          <p:cNvSpPr txBox="1">
            <a:spLocks noGrp="1"/>
          </p:cNvSpPr>
          <p:nvPr>
            <p:ph type="body" idx="4"/>
          </p:nvPr>
        </p:nvSpPr>
        <p:spPr>
          <a:xfrm>
            <a:off x="6096001" y="4663017"/>
            <a:ext cx="5761037" cy="603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Half and Half">
  <p:cSld name="Half and Half">
    <p:spTree>
      <p:nvGrpSpPr>
        <p:cNvPr id="1" name="Shape 65"/>
        <p:cNvGrpSpPr/>
        <p:nvPr/>
      </p:nvGrpSpPr>
      <p:grpSpPr>
        <a:xfrm>
          <a:off x="0" y="0"/>
          <a:ext cx="0" cy="0"/>
          <a:chOff x="0" y="0"/>
          <a:chExt cx="0" cy="0"/>
        </a:xfrm>
      </p:grpSpPr>
      <p:sp>
        <p:nvSpPr>
          <p:cNvPr id="66" name="Google Shape;66;p45"/>
          <p:cNvSpPr>
            <a:spLocks noGrp="1"/>
          </p:cNvSpPr>
          <p:nvPr>
            <p:ph type="pic" idx="2"/>
          </p:nvPr>
        </p:nvSpPr>
        <p:spPr>
          <a:xfrm flipH="1">
            <a:off x="-2957" y="-1615"/>
            <a:ext cx="6166748" cy="6876093"/>
          </a:xfrm>
          <a:prstGeom prst="rect">
            <a:avLst/>
          </a:prstGeom>
          <a:solidFill>
            <a:srgbClr val="008751"/>
          </a:solidFill>
          <a:ln>
            <a:noFill/>
          </a:ln>
        </p:spPr>
      </p:sp>
      <p:sp>
        <p:nvSpPr>
          <p:cNvPr id="67" name="Google Shape;67;p45"/>
          <p:cNvSpPr txBox="1">
            <a:spLocks noGrp="1"/>
          </p:cNvSpPr>
          <p:nvPr>
            <p:ph type="subTitle" idx="1"/>
          </p:nvPr>
        </p:nvSpPr>
        <p:spPr>
          <a:xfrm>
            <a:off x="6564313" y="2272420"/>
            <a:ext cx="5292724" cy="4396668"/>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1000"/>
              </a:spcBef>
              <a:spcAft>
                <a:spcPts val="0"/>
              </a:spcAft>
              <a:buClr>
                <a:srgbClr val="424242"/>
              </a:buClr>
              <a:buSzPts val="2000"/>
              <a:buFont typeface="Arial"/>
              <a:buNone/>
              <a:defRPr sz="2000" b="0" i="0">
                <a:solidFill>
                  <a:srgbClr val="424242"/>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 name="Google Shape;68;p45"/>
          <p:cNvSpPr txBox="1">
            <a:spLocks noGrp="1"/>
          </p:cNvSpPr>
          <p:nvPr>
            <p:ph type="ctrTitle"/>
          </p:nvPr>
        </p:nvSpPr>
        <p:spPr>
          <a:xfrm>
            <a:off x="6564314" y="368300"/>
            <a:ext cx="5292724" cy="17049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5BAC26"/>
              </a:buClr>
              <a:buSzPts val="4400"/>
              <a:buFont typeface="Calibri"/>
              <a:buNone/>
              <a:defRPr sz="44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6"/>
          <p:cNvPicPr preferRelativeResize="0"/>
          <p:nvPr/>
        </p:nvPicPr>
        <p:blipFill rotWithShape="1">
          <a:blip r:embed="rId21">
            <a:alphaModFix/>
          </a:blip>
          <a:srcRect/>
          <a:stretch/>
        </p:blipFill>
        <p:spPr>
          <a:xfrm>
            <a:off x="-15156" y="6138000"/>
            <a:ext cx="12243404" cy="720000"/>
          </a:xfrm>
          <a:prstGeom prst="rect">
            <a:avLst/>
          </a:prstGeom>
          <a:noFill/>
          <a:ln>
            <a:noFill/>
          </a:ln>
        </p:spPr>
      </p:pic>
      <p:sp>
        <p:nvSpPr>
          <p:cNvPr id="11" name="Google Shape;11;p36"/>
          <p:cNvSpPr/>
          <p:nvPr/>
        </p:nvSpPr>
        <p:spPr>
          <a:xfrm>
            <a:off x="10955383" y="6330223"/>
            <a:ext cx="398416" cy="3984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36"/>
          <p:cNvSpPr txBox="1">
            <a:spLocks noGrp="1"/>
          </p:cNvSpPr>
          <p:nvPr>
            <p:ph type="title"/>
          </p:nvPr>
        </p:nvSpPr>
        <p:spPr>
          <a:xfrm>
            <a:off x="343672" y="556176"/>
            <a:ext cx="11513366"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BAC26"/>
              </a:buClr>
              <a:buSzPts val="3600"/>
              <a:buFont typeface="Arial"/>
              <a:buNone/>
              <a:defRPr sz="3600" b="0" i="0" u="none" strike="noStrike" cap="none">
                <a:solidFill>
                  <a:srgbClr val="5BAC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6"/>
          <p:cNvSpPr txBox="1">
            <a:spLocks noGrp="1"/>
          </p:cNvSpPr>
          <p:nvPr>
            <p:ph type="body" idx="1"/>
          </p:nvPr>
        </p:nvSpPr>
        <p:spPr>
          <a:xfrm>
            <a:off x="343672" y="1868487"/>
            <a:ext cx="11513366" cy="424343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6"/>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7" name="Google Shape;17;p36"/>
          <p:cNvSpPr/>
          <p:nvPr/>
        </p:nvSpPr>
        <p:spPr>
          <a:xfrm>
            <a:off x="-2244053" y="8910155"/>
            <a:ext cx="8496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Master</a:t>
            </a: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1">
          <p15:clr>
            <a:srgbClr val="F26B43"/>
          </p15:clr>
        </p15:guide>
        <p15:guide id="4" orient="horz" pos="142">
          <p15:clr>
            <a:srgbClr val="F26B43"/>
          </p15:clr>
        </p15:guide>
        <p15:guide id="5" orient="horz" pos="4201">
          <p15:clr>
            <a:srgbClr val="F26B43"/>
          </p15:clr>
        </p15:guide>
        <p15:guide id="6" pos="7559">
          <p15:clr>
            <a:srgbClr val="F26B43"/>
          </p15:clr>
        </p15:guide>
        <p15:guide id="7" pos="211">
          <p15:clr>
            <a:srgbClr val="F26B43"/>
          </p15:clr>
        </p15:guide>
        <p15:guide id="8" pos="7469">
          <p15:clr>
            <a:srgbClr val="F26B43"/>
          </p15:clr>
        </p15:guide>
        <p15:guide id="9" orient="horz" pos="346">
          <p15:clr>
            <a:srgbClr val="F26B43"/>
          </p15:clr>
        </p15:guide>
        <p15:guide id="10" pos="4135">
          <p15:clr>
            <a:srgbClr val="F26B43"/>
          </p15:clr>
        </p15:guide>
        <p15:guide id="11" pos="35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trusselltrust.org/" TargetMode="External"/><Relationship Id="rId3" Type="http://schemas.openxmlformats.org/officeDocument/2006/relationships/image" Target="../media/image16.jpg"/><Relationship Id="rId7" Type="http://schemas.openxmlformats.org/officeDocument/2006/relationships/hyperlink" Target="https://cardiff.foodbank.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Vouchers@cardiff.foodbank.org.uk" TargetMode="External"/><Relationship Id="rId5" Type="http://schemas.openxmlformats.org/officeDocument/2006/relationships/hyperlink" Target="mailto:info@cardiff.foodbank.org.uk" TargetMode="External"/><Relationship Id="rId10" Type="http://schemas.openxmlformats.org/officeDocument/2006/relationships/image" Target="../media/image18.png"/><Relationship Id="rId4" Type="http://schemas.openxmlformats.org/officeDocument/2006/relationships/image" Target="../media/image6.jp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forms.gle/MScPbo2VKreu4bkZ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1"/>
          <p:cNvSpPr txBox="1">
            <a:spLocks noGrp="1"/>
          </p:cNvSpPr>
          <p:nvPr>
            <p:ph type="ctrTitle"/>
          </p:nvPr>
        </p:nvSpPr>
        <p:spPr>
          <a:xfrm>
            <a:off x="1572108" y="1471090"/>
            <a:ext cx="3286800" cy="8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C26"/>
              </a:buClr>
              <a:buSzPts val="5400"/>
              <a:buFont typeface="Calibri"/>
              <a:buNone/>
            </a:pPr>
            <a:r>
              <a:rPr lang="en-GB"/>
              <a:t>Welcome!</a:t>
            </a:r>
            <a:br>
              <a:rPr lang="en-GB"/>
            </a:br>
            <a:r>
              <a:rPr lang="en-GB"/>
              <a:t/>
            </a:r>
            <a:br>
              <a:rPr lang="en-GB"/>
            </a:br>
            <a:r>
              <a:rPr lang="en-GB"/>
              <a:t/>
            </a:r>
            <a:br>
              <a:rPr lang="en-GB"/>
            </a:br>
            <a:r>
              <a:rPr lang="en-GB" b="0"/>
              <a:t/>
            </a:r>
            <a:br>
              <a:rPr lang="en-GB" b="0"/>
            </a:br>
            <a:endParaRPr/>
          </a:p>
        </p:txBody>
      </p:sp>
      <p:sp>
        <p:nvSpPr>
          <p:cNvPr id="138" name="Google Shape;138;p1"/>
          <p:cNvSpPr txBox="1">
            <a:spLocks noGrp="1"/>
          </p:cNvSpPr>
          <p:nvPr>
            <p:ph type="subTitle" idx="1"/>
          </p:nvPr>
        </p:nvSpPr>
        <p:spPr>
          <a:xfrm>
            <a:off x="334976" y="2761174"/>
            <a:ext cx="5760900" cy="2048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lt2"/>
              </a:buClr>
              <a:buSzPct val="108107"/>
              <a:buNone/>
            </a:pPr>
            <a:r>
              <a:rPr lang="en-GB" sz="4400"/>
              <a:t>Information For Organisations Looking To Become A Referral Agency</a:t>
            </a:r>
            <a:endParaRPr/>
          </a:p>
        </p:txBody>
      </p:sp>
      <p:pic>
        <p:nvPicPr>
          <p:cNvPr id="139" name="Google Shape;139;p1" descr="https://lh6.googleusercontent.com/jsVbJdXqXB6f0X9YNW_xh3OeLOIrEJHwPDwoS8uGvoiR5JR2JZRL1wI5D-YCs0948mVn5L8kBmj5TahZWkMlTlDcd9mnnV3f9Gyl-KgewARdygTocLMbj-iNcSWIsr6LpDHUuKEeKoeT_6WwPdLy_A"/>
          <p:cNvPicPr preferRelativeResize="0">
            <a:picLocks noGrp="1"/>
          </p:cNvPicPr>
          <p:nvPr>
            <p:ph type="pic" idx="3"/>
          </p:nvPr>
        </p:nvPicPr>
        <p:blipFill rotWithShape="1">
          <a:blip r:embed="rId3">
            <a:alphaModFix/>
          </a:blip>
          <a:srcRect/>
          <a:stretch/>
        </p:blipFill>
        <p:spPr>
          <a:xfrm>
            <a:off x="6585209" y="1066006"/>
            <a:ext cx="4725987" cy="4725987"/>
          </a:xfrm>
          <a:prstGeom prst="rect">
            <a:avLst/>
          </a:prstGeom>
          <a:no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1"/>
          <p:cNvSpPr/>
          <p:nvPr/>
        </p:nvSpPr>
        <p:spPr>
          <a:xfrm>
            <a:off x="275981" y="296565"/>
            <a:ext cx="6096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0000"/>
                </a:solidFill>
                <a:latin typeface="Calibri"/>
                <a:ea typeface="Calibri"/>
                <a:cs typeface="Calibri"/>
                <a:sym typeface="Calibri"/>
              </a:rPr>
              <a:t>How we operate</a:t>
            </a:r>
            <a:endParaRPr sz="2400" b="0" i="0" u="none" strike="noStrike" cap="none">
              <a:solidFill>
                <a:schemeClr val="dk1"/>
              </a:solidFill>
              <a:latin typeface="Calibri"/>
              <a:ea typeface="Calibri"/>
              <a:cs typeface="Calibri"/>
              <a:sym typeface="Calibri"/>
            </a:endParaRPr>
          </a:p>
        </p:txBody>
      </p:sp>
      <p:pic>
        <p:nvPicPr>
          <p:cNvPr id="233" name="Google Shape;233;p11" descr="Michelle Fowler and Tracey Skyrme in the concourse at UHW with the foodbank collection in December"/>
          <p:cNvPicPr preferRelativeResize="0">
            <a:picLocks noGrp="1"/>
          </p:cNvPicPr>
          <p:nvPr>
            <p:ph type="pic" idx="3"/>
          </p:nvPr>
        </p:nvPicPr>
        <p:blipFill rotWithShape="1">
          <a:blip r:embed="rId3">
            <a:alphaModFix/>
          </a:blip>
          <a:srcRect l="12000" r="12000"/>
          <a:stretch/>
        </p:blipFill>
        <p:spPr>
          <a:xfrm>
            <a:off x="6585209" y="1066006"/>
            <a:ext cx="4725987" cy="4725987"/>
          </a:xfrm>
          <a:prstGeom prst="rect">
            <a:avLst/>
          </a:prstGeom>
          <a:no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pic>
      <p:sp>
        <p:nvSpPr>
          <p:cNvPr id="234" name="Google Shape;234;p11"/>
          <p:cNvSpPr/>
          <p:nvPr/>
        </p:nvSpPr>
        <p:spPr>
          <a:xfrm>
            <a:off x="275981" y="3483669"/>
            <a:ext cx="562727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We depend entirely on food donated from churches, businesses, schools, individuals, or through supermarket collections. Our website advises on current needs. Currently we can only accept long-life, not fresh, food.</a:t>
            </a:r>
            <a:endParaRPr sz="1800" b="0" i="0" u="none" strike="noStrike" cap="none">
              <a:solidFill>
                <a:schemeClr val="dk1"/>
              </a:solidFill>
              <a:latin typeface="Calibri"/>
              <a:ea typeface="Calibri"/>
              <a:cs typeface="Calibri"/>
              <a:sym typeface="Calibri"/>
            </a:endParaRPr>
          </a:p>
        </p:txBody>
      </p:sp>
      <p:sp>
        <p:nvSpPr>
          <p:cNvPr id="235" name="Google Shape;235;p11"/>
          <p:cNvSpPr txBox="1">
            <a:spLocks noGrp="1"/>
          </p:cNvSpPr>
          <p:nvPr>
            <p:ph type="ctrTitle"/>
          </p:nvPr>
        </p:nvSpPr>
        <p:spPr>
          <a:xfrm>
            <a:off x="275981" y="1508003"/>
            <a:ext cx="5761037" cy="17284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BAC26"/>
              </a:buClr>
              <a:buSzPts val="5400"/>
              <a:buFont typeface="Calibri"/>
              <a:buNone/>
            </a:pPr>
            <a:r>
              <a:rPr lang="en-GB"/>
              <a:t>Non-perishable food is donated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2"/>
          <p:cNvSpPr/>
          <p:nvPr/>
        </p:nvSpPr>
        <p:spPr>
          <a:xfrm>
            <a:off x="275981" y="296565"/>
            <a:ext cx="6096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0000"/>
                </a:solidFill>
                <a:latin typeface="Calibri"/>
                <a:ea typeface="Calibri"/>
                <a:cs typeface="Calibri"/>
                <a:sym typeface="Calibri"/>
              </a:rPr>
              <a:t>How we operate</a:t>
            </a:r>
            <a:endParaRPr sz="2400" b="0" i="0" u="none" strike="noStrike" cap="none">
              <a:solidFill>
                <a:schemeClr val="dk1"/>
              </a:solidFill>
              <a:latin typeface="Calibri"/>
              <a:ea typeface="Calibri"/>
              <a:cs typeface="Calibri"/>
              <a:sym typeface="Calibri"/>
            </a:endParaRPr>
          </a:p>
        </p:txBody>
      </p:sp>
      <p:sp>
        <p:nvSpPr>
          <p:cNvPr id="242" name="Google Shape;242;p12"/>
          <p:cNvSpPr>
            <a:spLocks noGrp="1"/>
          </p:cNvSpPr>
          <p:nvPr>
            <p:ph type="pic" idx="3"/>
          </p:nvPr>
        </p:nvSpPr>
        <p:spPr>
          <a:xfrm>
            <a:off x="6585209" y="1066006"/>
            <a:ext cx="4725987" cy="4725987"/>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pic>
        <p:nvPicPr>
          <p:cNvPr id="243" name="Google Shape;243;p12" descr="https://lh4.googleusercontent.com/PcqPYcTYv0WSH2qH5pa_1nJy6evX3ZxqNyTHa6vKKeiQYT3llF4isQAUd1LH9L5lhZTW2kd7E_8L5e14gQaFPgky15jWXsMh5E7Qe8JYmDTKc7J26p5egUtsTkD_Q7Z08SrIkutrJf8pOgIuaQ"/>
          <p:cNvPicPr preferRelativeResize="0"/>
          <p:nvPr/>
        </p:nvPicPr>
        <p:blipFill rotWithShape="1">
          <a:blip r:embed="rId3">
            <a:alphaModFix/>
          </a:blip>
          <a:srcRect/>
          <a:stretch/>
        </p:blipFill>
        <p:spPr>
          <a:xfrm>
            <a:off x="6585209" y="1077855"/>
            <a:ext cx="4725987" cy="4702288"/>
          </a:xfrm>
          <a:prstGeom prst="rect">
            <a:avLst/>
          </a:prstGeom>
          <a:noFill/>
          <a:ln>
            <a:noFill/>
          </a:ln>
        </p:spPr>
      </p:pic>
      <p:sp>
        <p:nvSpPr>
          <p:cNvPr id="244" name="Google Shape;244;p12"/>
          <p:cNvSpPr/>
          <p:nvPr/>
        </p:nvSpPr>
        <p:spPr>
          <a:xfrm>
            <a:off x="275981" y="1637970"/>
            <a:ext cx="60960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5BAC26"/>
                </a:solidFill>
                <a:latin typeface="Calibri"/>
                <a:ea typeface="Calibri"/>
                <a:cs typeface="Calibri"/>
                <a:sym typeface="Calibri"/>
              </a:rPr>
              <a:t>Volunteers sort and </a:t>
            </a:r>
            <a:br>
              <a:rPr lang="en-GB" sz="5400" b="1" i="0" u="none" strike="noStrike" cap="none">
                <a:solidFill>
                  <a:srgbClr val="5BAC26"/>
                </a:solidFill>
                <a:latin typeface="Calibri"/>
                <a:ea typeface="Calibri"/>
                <a:cs typeface="Calibri"/>
                <a:sym typeface="Calibri"/>
              </a:rPr>
            </a:br>
            <a:r>
              <a:rPr lang="en-GB" sz="5400" b="1" i="0" u="none" strike="noStrike" cap="none">
                <a:solidFill>
                  <a:srgbClr val="5BAC26"/>
                </a:solidFill>
                <a:latin typeface="Calibri"/>
                <a:ea typeface="Calibri"/>
                <a:cs typeface="Calibri"/>
                <a:sym typeface="Calibri"/>
              </a:rPr>
              <a:t>store the food</a:t>
            </a:r>
            <a:endParaRPr sz="1400" b="0" i="0" u="none" strike="noStrike" cap="none">
              <a:solidFill>
                <a:srgbClr val="000000"/>
              </a:solidFill>
              <a:latin typeface="Arial"/>
              <a:ea typeface="Arial"/>
              <a:cs typeface="Arial"/>
              <a:sym typeface="Arial"/>
            </a:endParaRPr>
          </a:p>
        </p:txBody>
      </p:sp>
      <p:sp>
        <p:nvSpPr>
          <p:cNvPr id="245" name="Google Shape;245;p12"/>
          <p:cNvSpPr/>
          <p:nvPr/>
        </p:nvSpPr>
        <p:spPr>
          <a:xfrm>
            <a:off x="275974" y="3964250"/>
            <a:ext cx="5565000" cy="18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All food arriving at our central warehouse is weighed in and sorted by date, ready for sending out to our distribution centres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3"/>
          <p:cNvSpPr/>
          <p:nvPr/>
        </p:nvSpPr>
        <p:spPr>
          <a:xfrm>
            <a:off x="161365" y="299295"/>
            <a:ext cx="6096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0000"/>
                </a:solidFill>
                <a:latin typeface="Calibri"/>
                <a:ea typeface="Calibri"/>
                <a:cs typeface="Calibri"/>
                <a:sym typeface="Calibri"/>
              </a:rPr>
              <a:t>How we operate</a:t>
            </a:r>
            <a:endParaRPr sz="2400" b="0" i="0" u="none" strike="noStrike" cap="none">
              <a:solidFill>
                <a:schemeClr val="dk1"/>
              </a:solidFill>
              <a:latin typeface="Calibri"/>
              <a:ea typeface="Calibri"/>
              <a:cs typeface="Calibri"/>
              <a:sym typeface="Calibri"/>
            </a:endParaRPr>
          </a:p>
        </p:txBody>
      </p:sp>
      <p:pic>
        <p:nvPicPr>
          <p:cNvPr id="252" name="Google Shape;252;p13"/>
          <p:cNvPicPr preferRelativeResize="0">
            <a:picLocks noGrp="1"/>
          </p:cNvPicPr>
          <p:nvPr>
            <p:ph type="pic" idx="3"/>
          </p:nvPr>
        </p:nvPicPr>
        <p:blipFill rotWithShape="1">
          <a:blip r:embed="rId3">
            <a:alphaModFix/>
          </a:blip>
          <a:srcRect l="16666" r="16666"/>
          <a:stretch/>
        </p:blipFill>
        <p:spPr>
          <a:xfrm>
            <a:off x="6585209" y="1066006"/>
            <a:ext cx="4725900" cy="4725900"/>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2352"/>
              </a:srgbClr>
            </a:outerShdw>
          </a:effectLst>
        </p:spPr>
      </p:pic>
      <p:sp>
        <p:nvSpPr>
          <p:cNvPr id="253" name="Google Shape;253;p13"/>
          <p:cNvSpPr/>
          <p:nvPr/>
        </p:nvSpPr>
        <p:spPr>
          <a:xfrm>
            <a:off x="161365" y="1502906"/>
            <a:ext cx="6096000" cy="19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5BAC26"/>
                </a:solidFill>
                <a:latin typeface="Calibri"/>
                <a:ea typeface="Calibri"/>
                <a:cs typeface="Calibri"/>
                <a:sym typeface="Calibri"/>
              </a:rPr>
              <a:t>Frontline professionals give foodbank vouchers to </a:t>
            </a:r>
            <a:br>
              <a:rPr lang="en-GB" sz="4000" b="1" i="0" u="none" strike="noStrike" cap="none">
                <a:solidFill>
                  <a:srgbClr val="5BAC26"/>
                </a:solidFill>
                <a:latin typeface="Calibri"/>
                <a:ea typeface="Calibri"/>
                <a:cs typeface="Calibri"/>
                <a:sym typeface="Calibri"/>
              </a:rPr>
            </a:br>
            <a:r>
              <a:rPr lang="en-GB" sz="4000" b="1" i="0" u="none" strike="noStrike" cap="none">
                <a:solidFill>
                  <a:srgbClr val="5BAC26"/>
                </a:solidFill>
                <a:latin typeface="Calibri"/>
                <a:ea typeface="Calibri"/>
                <a:cs typeface="Calibri"/>
                <a:sym typeface="Calibri"/>
              </a:rPr>
              <a:t>people in crisis</a:t>
            </a:r>
            <a:endParaRPr sz="1400" b="0" i="0" u="none" strike="noStrike" cap="none">
              <a:solidFill>
                <a:srgbClr val="000000"/>
              </a:solidFill>
              <a:latin typeface="Arial"/>
              <a:ea typeface="Arial"/>
              <a:cs typeface="Arial"/>
              <a:sym typeface="Arial"/>
            </a:endParaRPr>
          </a:p>
        </p:txBody>
      </p:sp>
      <p:sp>
        <p:nvSpPr>
          <p:cNvPr id="254" name="Google Shape;254;p13"/>
          <p:cNvSpPr/>
          <p:nvPr/>
        </p:nvSpPr>
        <p:spPr>
          <a:xfrm>
            <a:off x="194825" y="3876074"/>
            <a:ext cx="6029100" cy="171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We partner with 200+ care professionals and agencies - like health visitors, social workers, or Citizens Advice staff - who identify people in need and issue Foodbank vouchers.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60" name="Google Shape;260;p14"/>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13</a:t>
            </a:fld>
            <a:endParaRPr/>
          </a:p>
        </p:txBody>
      </p:sp>
      <p:sp>
        <p:nvSpPr>
          <p:cNvPr id="261" name="Google Shape;261;p14"/>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sp>
        <p:nvSpPr>
          <p:cNvPr id="262" name="Google Shape;262;p14"/>
          <p:cNvSpPr/>
          <p:nvPr/>
        </p:nvSpPr>
        <p:spPr>
          <a:xfrm>
            <a:off x="4144975" y="2412750"/>
            <a:ext cx="7053000" cy="35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Clients take vouchers to a Foodbank centre where they are redeemed for 3 days’ emergency food for themselves and others in their household*.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
            </a:r>
            <a:br>
              <a:rPr lang="en-GB" sz="2800" b="0" i="0" u="none" strike="noStrike" cap="none">
                <a:solidFill>
                  <a:srgbClr val="008751"/>
                </a:solidFill>
                <a:latin typeface="Calibri"/>
                <a:ea typeface="Calibri"/>
                <a:cs typeface="Calibri"/>
                <a:sym typeface="Calibri"/>
              </a:rPr>
            </a:br>
            <a:r>
              <a:rPr lang="en-GB" sz="2800" b="0" i="0" u="none" strike="noStrike" cap="none">
                <a:solidFill>
                  <a:srgbClr val="008751"/>
                </a:solidFill>
                <a:latin typeface="Calibri"/>
                <a:ea typeface="Calibri"/>
                <a:cs typeface="Calibri"/>
                <a:sym typeface="Calibri"/>
              </a:rPr>
              <a:t>The food allocated is nutritionally balanced, with dietary requirements and cooking facilities taken into account.</a:t>
            </a:r>
            <a:endParaRPr sz="1400" b="0" i="0" u="none" strike="noStrike" cap="none">
              <a:solidFill>
                <a:srgbClr val="000000"/>
              </a:solidFill>
              <a:latin typeface="Arial"/>
              <a:ea typeface="Arial"/>
              <a:cs typeface="Arial"/>
              <a:sym typeface="Arial"/>
            </a:endParaRPr>
          </a:p>
        </p:txBody>
      </p:sp>
      <p:sp>
        <p:nvSpPr>
          <p:cNvPr id="263" name="Google Shape;263;p14"/>
          <p:cNvSpPr txBox="1"/>
          <p:nvPr/>
        </p:nvSpPr>
        <p:spPr>
          <a:xfrm>
            <a:off x="4144975" y="460375"/>
            <a:ext cx="7157700" cy="17283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5BAC26"/>
              </a:buClr>
              <a:buSzPts val="4400"/>
              <a:buFont typeface="Calibri"/>
              <a:buNone/>
            </a:pPr>
            <a:r>
              <a:rPr lang="en-GB" sz="4400" b="1" i="0" u="none" strike="noStrike" cap="none">
                <a:solidFill>
                  <a:srgbClr val="5BAC26"/>
                </a:solidFill>
                <a:latin typeface="Calibri"/>
                <a:ea typeface="Calibri"/>
                <a:cs typeface="Calibri"/>
                <a:sym typeface="Calibri"/>
              </a:rPr>
              <a:t>Clients exchange their voucher for food at the Foodbank distribution centre</a:t>
            </a:r>
            <a:endParaRPr sz="1400" b="0" i="0" u="none" strike="noStrike" cap="none">
              <a:solidFill>
                <a:srgbClr val="000000"/>
              </a:solidFill>
              <a:latin typeface="Arial"/>
              <a:ea typeface="Arial"/>
              <a:cs typeface="Arial"/>
              <a:sym typeface="Arial"/>
            </a:endParaRPr>
          </a:p>
        </p:txBody>
      </p:sp>
      <p:sp>
        <p:nvSpPr>
          <p:cNvPr id="264" name="Google Shape;264;p14"/>
          <p:cNvSpPr/>
          <p:nvPr/>
        </p:nvSpPr>
        <p:spPr>
          <a:xfrm>
            <a:off x="214569" y="2447659"/>
            <a:ext cx="3367716" cy="3496236"/>
          </a:xfrm>
          <a:prstGeom prst="rect">
            <a:avLst/>
          </a:prstGeom>
          <a:solidFill>
            <a:srgbClr val="2381D3"/>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4"/>
          <p:cNvSpPr/>
          <p:nvPr/>
        </p:nvSpPr>
        <p:spPr>
          <a:xfrm>
            <a:off x="463188" y="2533575"/>
            <a:ext cx="3128683"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*Household is defined flexibly and includes anyone for whom the client is providing food in their place of residence.  For example, one person may be supporting their  children and their parents, or a sibling. For HMOs all residents/ families need to claim separately.</a:t>
            </a:r>
            <a:endParaRPr sz="1800" b="0" i="0" u="none" strike="noStrike" cap="none">
              <a:solidFill>
                <a:schemeClr val="dk1"/>
              </a:solidFill>
              <a:latin typeface="Calibri"/>
              <a:ea typeface="Calibri"/>
              <a:cs typeface="Calibri"/>
              <a:sym typeface="Calibri"/>
            </a:endParaRPr>
          </a:p>
        </p:txBody>
      </p:sp>
      <p:pic>
        <p:nvPicPr>
          <p:cNvPr id="266" name="Google Shape;266;p14"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343672" y="73073"/>
            <a:ext cx="2578492" cy="15986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72" name="Google Shape;272;p15"/>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14</a:t>
            </a:fld>
            <a:endParaRPr/>
          </a:p>
        </p:txBody>
      </p:sp>
      <p:sp>
        <p:nvSpPr>
          <p:cNvPr id="273" name="Google Shape;273;p15"/>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sp>
        <p:nvSpPr>
          <p:cNvPr id="274" name="Google Shape;274;p15"/>
          <p:cNvSpPr/>
          <p:nvPr/>
        </p:nvSpPr>
        <p:spPr>
          <a:xfrm>
            <a:off x="343672" y="2315359"/>
            <a:ext cx="3367716" cy="3496236"/>
          </a:xfrm>
          <a:prstGeom prst="rect">
            <a:avLst/>
          </a:prstGeom>
          <a:solidFill>
            <a:srgbClr val="2381D3"/>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chemeClr val="lt1"/>
                </a:solidFill>
                <a:latin typeface="Arial"/>
                <a:ea typeface="Arial"/>
                <a:cs typeface="Arial"/>
                <a:sym typeface="Arial"/>
              </a:rPr>
              <a:t>NOT JUST FOOD</a:t>
            </a:r>
            <a:endParaRPr sz="4800" b="0" i="0" u="none" strike="noStrike" cap="none">
              <a:solidFill>
                <a:schemeClr val="lt1"/>
              </a:solidFill>
              <a:latin typeface="Arial"/>
              <a:ea typeface="Arial"/>
              <a:cs typeface="Arial"/>
              <a:sym typeface="Arial"/>
            </a:endParaRPr>
          </a:p>
        </p:txBody>
      </p:sp>
      <p:pic>
        <p:nvPicPr>
          <p:cNvPr id="275" name="Google Shape;275;p15"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343672" y="73073"/>
            <a:ext cx="2578492" cy="1598606"/>
          </a:xfrm>
          <a:prstGeom prst="rect">
            <a:avLst/>
          </a:prstGeom>
          <a:noFill/>
          <a:ln>
            <a:noFill/>
          </a:ln>
        </p:spPr>
      </p:pic>
      <p:sp>
        <p:nvSpPr>
          <p:cNvPr id="276" name="Google Shape;276;p15"/>
          <p:cNvSpPr/>
          <p:nvPr/>
        </p:nvSpPr>
        <p:spPr>
          <a:xfrm>
            <a:off x="3928005" y="175477"/>
            <a:ext cx="60960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5BAC26"/>
                </a:solidFill>
                <a:latin typeface="Calibri"/>
                <a:ea typeface="Calibri"/>
                <a:cs typeface="Calibri"/>
                <a:sym typeface="Calibri"/>
              </a:rPr>
              <a:t>Foodbank staff take time to listen and signpost clients to further support</a:t>
            </a:r>
            <a:endParaRPr sz="1400" b="0" i="0" u="none" strike="noStrike" cap="none">
              <a:solidFill>
                <a:srgbClr val="000000"/>
              </a:solidFill>
              <a:latin typeface="Arial"/>
              <a:ea typeface="Arial"/>
              <a:cs typeface="Arial"/>
              <a:sym typeface="Arial"/>
            </a:endParaRPr>
          </a:p>
        </p:txBody>
      </p:sp>
      <p:sp>
        <p:nvSpPr>
          <p:cNvPr id="277" name="Google Shape;277;p15"/>
          <p:cNvSpPr/>
          <p:nvPr/>
        </p:nvSpPr>
        <p:spPr>
          <a:xfrm>
            <a:off x="3928005" y="2716694"/>
            <a:ext cx="8029362"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Clients are also given the opportunity to:</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have some refreshments and a chat</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be offered a listening ear</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be signposted to a range of other support services</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receive advice from the Council’s Money Advice Team</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access other relevant, helpful information and support</a:t>
            </a:r>
            <a:endParaRPr sz="1400" b="0" i="0" u="none" strike="noStrike" cap="none">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receive other items e.g. pet food, sanitary, household and baby products (not formula milk)</a:t>
            </a:r>
            <a:endParaRPr sz="2400" b="0" i="0" u="none" strike="noStrike" cap="none">
              <a:solidFill>
                <a:srgbClr val="00875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83" name="Google Shape;283;p17"/>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15</a:t>
            </a:fld>
            <a:endParaRPr/>
          </a:p>
        </p:txBody>
      </p:sp>
      <p:sp>
        <p:nvSpPr>
          <p:cNvPr id="284" name="Google Shape;284;p17"/>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285" name="Google Shape;285;p17"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286" name="Google Shape;286;p17"/>
          <p:cNvSpPr/>
          <p:nvPr/>
        </p:nvSpPr>
        <p:spPr>
          <a:xfrm>
            <a:off x="3048000" y="2161418"/>
            <a:ext cx="6096000"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a:solidFill>
                  <a:srgbClr val="00ADEF"/>
                </a:solidFill>
                <a:latin typeface="Arial"/>
                <a:ea typeface="Arial"/>
                <a:cs typeface="Arial"/>
                <a:sym typeface="Arial"/>
              </a:rPr>
              <a:t>The Role of Voucher Issuers</a:t>
            </a:r>
            <a:endParaRPr sz="5400" b="0" i="0" u="none" strike="noStrike" cap="none">
              <a:solidFill>
                <a:srgbClr val="00ADE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92" name="Google Shape;292;p18"/>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16</a:t>
            </a:fld>
            <a:endParaRPr/>
          </a:p>
        </p:txBody>
      </p:sp>
      <p:sp>
        <p:nvSpPr>
          <p:cNvPr id="293" name="Google Shape;293;p18"/>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294" name="Google Shape;294;p18"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295" name="Google Shape;295;p18"/>
          <p:cNvSpPr/>
          <p:nvPr/>
        </p:nvSpPr>
        <p:spPr>
          <a:xfrm>
            <a:off x="354750" y="1967025"/>
            <a:ext cx="11482500" cy="40856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ADEF"/>
                </a:solidFill>
                <a:latin typeface="Calibri"/>
                <a:ea typeface="Calibri"/>
                <a:cs typeface="Calibri"/>
                <a:sym typeface="Calibri"/>
              </a:rPr>
              <a:t>ASSESSING WHO QUALIFIES FOR FOODBANK VOUCHERS</a:t>
            </a:r>
            <a:endParaRPr sz="2800" b="1" i="0" u="none" strike="noStrike" cap="none">
              <a:solidFill>
                <a:srgbClr val="00ADE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ADE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5BAC26"/>
                </a:solidFill>
                <a:latin typeface="Calibri"/>
                <a:ea typeface="Calibri"/>
                <a:cs typeface="Calibri"/>
                <a:sym typeface="Calibri"/>
              </a:rPr>
              <a:t>One of our requirements for a referral agency is that the organisation (and person assessing the client) has the ability to recognise the client’s needs and root cause of their crisis, and to have the support available to either meet those needs and/or be able to signpost to an appropriate additional source of help.</a:t>
            </a:r>
            <a:endParaRPr sz="2800" b="1" i="0" u="none" strike="noStrike" cap="none">
              <a:solidFill>
                <a:srgbClr val="5BAC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96" name="Google Shape;296;p18"/>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00ADEF"/>
                </a:solidFill>
                <a:latin typeface="Calibri"/>
                <a:ea typeface="Calibri"/>
                <a:cs typeface="Calibri"/>
                <a:sym typeface="Calibri"/>
              </a:rPr>
              <a:t>Voucher Issuers</a:t>
            </a:r>
            <a:endParaRPr sz="1800" b="0" i="0" u="none" strike="noStrike" cap="none">
              <a:solidFill>
                <a:srgbClr val="00ADE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02" name="Google Shape;302;p19"/>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17</a:t>
            </a:fld>
            <a:endParaRPr/>
          </a:p>
        </p:txBody>
      </p:sp>
      <p:sp>
        <p:nvSpPr>
          <p:cNvPr id="303" name="Google Shape;303;p19"/>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04" name="Google Shape;304;p19"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05" name="Google Shape;305;p19"/>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sp>
        <p:nvSpPr>
          <p:cNvPr id="306" name="Google Shape;306;p19"/>
          <p:cNvSpPr/>
          <p:nvPr/>
        </p:nvSpPr>
        <p:spPr>
          <a:xfrm>
            <a:off x="301800" y="1551150"/>
            <a:ext cx="11588400" cy="37702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ADEF"/>
                </a:solidFill>
                <a:latin typeface="Calibri"/>
                <a:ea typeface="Calibri"/>
                <a:cs typeface="Calibri"/>
                <a:sym typeface="Calibri"/>
              </a:rPr>
              <a:t>ASSESSING WHO QUALIFIES FOR FOODBANK VOUCHERS</a:t>
            </a:r>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ADEF"/>
              </a:solidFill>
              <a:latin typeface="Calibri"/>
              <a:ea typeface="Calibri"/>
              <a:cs typeface="Calibri"/>
              <a:sym typeface="Calibri"/>
            </a:endParaRPr>
          </a:p>
          <a:p>
            <a:pPr marL="457200" marR="0" lvl="0" indent="-406400" algn="l" rtl="0">
              <a:lnSpc>
                <a:spcPct val="100000"/>
              </a:lnSpc>
              <a:spcBef>
                <a:spcPts val="0"/>
              </a:spcBef>
              <a:spcAft>
                <a:spcPts val="0"/>
              </a:spcAft>
              <a:buClr>
                <a:schemeClr val="lt2"/>
              </a:buClr>
              <a:buSzPts val="2800"/>
              <a:buFont typeface="Arial"/>
              <a:buChar char="•"/>
            </a:pPr>
            <a:r>
              <a:rPr lang="en-GB" sz="2800" b="0" i="0" u="none" strike="noStrike" cap="none">
                <a:solidFill>
                  <a:schemeClr val="lt2"/>
                </a:solidFill>
                <a:latin typeface="Calibri"/>
                <a:ea typeface="Calibri"/>
                <a:cs typeface="Calibri"/>
                <a:sym typeface="Calibri"/>
              </a:rPr>
              <a:t>The client is in a state of actual food poverty, with little or no food and insufficient funds to purchase enough food.</a:t>
            </a:r>
            <a:endParaRPr sz="1400" b="0" i="0" u="none" strike="noStrike" cap="none">
              <a:solidFill>
                <a:srgbClr val="000000"/>
              </a:solidFill>
              <a:latin typeface="Arial"/>
              <a:ea typeface="Arial"/>
              <a:cs typeface="Arial"/>
              <a:sym typeface="Arial"/>
            </a:endParaRPr>
          </a:p>
          <a:p>
            <a:pPr marL="457200" marR="0" lvl="0" indent="-406400" algn="l" rtl="0">
              <a:lnSpc>
                <a:spcPct val="100000"/>
              </a:lnSpc>
              <a:spcBef>
                <a:spcPts val="900"/>
              </a:spcBef>
              <a:spcAft>
                <a:spcPts val="0"/>
              </a:spcAft>
              <a:buClr>
                <a:schemeClr val="lt2"/>
              </a:buClr>
              <a:buSzPts val="2800"/>
              <a:buFont typeface="Arial"/>
              <a:buChar char="•"/>
            </a:pPr>
            <a:r>
              <a:rPr lang="en-GB" sz="2800" b="0" i="0" u="none" strike="noStrike" cap="none">
                <a:solidFill>
                  <a:schemeClr val="lt2"/>
                </a:solidFill>
                <a:latin typeface="Calibri"/>
                <a:ea typeface="Calibri"/>
                <a:cs typeface="Calibri"/>
                <a:sym typeface="Calibri"/>
              </a:rPr>
              <a:t>Their situation is the result of an identifiable, current crisis.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90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If the client’s circumstances (finances, number of dependents etc.) are not already known to the voucher issuer, they should make an assessment based on confirmatory evidence.   </a:t>
            </a:r>
            <a:endParaRPr sz="3600" b="0" i="0" u="none" strike="noStrike" cap="none">
              <a:solidFill>
                <a:srgbClr val="00875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12" name="Google Shape;312;p20"/>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18</a:t>
            </a:fld>
            <a:endParaRPr/>
          </a:p>
        </p:txBody>
      </p:sp>
      <p:sp>
        <p:nvSpPr>
          <p:cNvPr id="313" name="Google Shape;313;p20"/>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14" name="Google Shape;314;p20"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15" name="Google Shape;315;p20"/>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sp>
        <p:nvSpPr>
          <p:cNvPr id="316" name="Google Shape;316;p20"/>
          <p:cNvSpPr/>
          <p:nvPr/>
        </p:nvSpPr>
        <p:spPr>
          <a:xfrm>
            <a:off x="89650" y="1467800"/>
            <a:ext cx="11931900" cy="249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ADEF"/>
                </a:solidFill>
                <a:latin typeface="Calibri"/>
                <a:ea typeface="Calibri"/>
                <a:cs typeface="Calibri"/>
                <a:sym typeface="Calibri"/>
              </a:rPr>
              <a:t>ASSESSING WHO QUALIFIES FOR FOODBANK VOUCHERS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ADEF"/>
              </a:solidFill>
              <a:latin typeface="Calibri"/>
              <a:ea typeface="Calibri"/>
              <a:cs typeface="Calibri"/>
              <a:sym typeface="Calibri"/>
            </a:endParaRPr>
          </a:p>
          <a:p>
            <a:pPr marL="342900" marR="0" lvl="0" indent="-342900" algn="l" rtl="0">
              <a:lnSpc>
                <a:spcPct val="100000"/>
              </a:lnSpc>
              <a:spcBef>
                <a:spcPts val="900"/>
              </a:spcBef>
              <a:spcAft>
                <a:spcPts val="0"/>
              </a:spcAft>
              <a:buClr>
                <a:srgbClr val="008751"/>
              </a:buClr>
              <a:buSzPts val="2400"/>
              <a:buFont typeface="Arial"/>
              <a:buChar char="•"/>
            </a:pPr>
            <a:r>
              <a:rPr lang="en-GB" sz="2400" b="0" i="0" u="none" strike="noStrike" cap="none">
                <a:solidFill>
                  <a:srgbClr val="008751"/>
                </a:solidFill>
                <a:latin typeface="Calibri"/>
                <a:ea typeface="Calibri"/>
                <a:cs typeface="Calibri"/>
                <a:sym typeface="Calibri"/>
              </a:rPr>
              <a:t>If more than 3 vouchers are needed, further assessment needs to be made to see what further support or help the client needs.  This would be done in communication with Cardiff Foodbank. We are happy to support some clients over a longer period if there is nothing more they can do to improve their situation in the short term. </a:t>
            </a:r>
            <a:endParaRPr sz="3200" b="0" i="0" u="none" strike="noStrike" cap="none">
              <a:solidFill>
                <a:srgbClr val="008751"/>
              </a:solidFill>
              <a:latin typeface="Calibri"/>
              <a:ea typeface="Calibri"/>
              <a:cs typeface="Calibri"/>
              <a:sym typeface="Calibri"/>
            </a:endParaRPr>
          </a:p>
        </p:txBody>
      </p:sp>
      <p:sp>
        <p:nvSpPr>
          <p:cNvPr id="317" name="Google Shape;317;p20"/>
          <p:cNvSpPr/>
          <p:nvPr/>
        </p:nvSpPr>
        <p:spPr>
          <a:xfrm>
            <a:off x="551400" y="4010974"/>
            <a:ext cx="11089200" cy="191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5BAC26"/>
                </a:solidFill>
                <a:latin typeface="Calibri"/>
                <a:ea typeface="Calibri"/>
                <a:cs typeface="Calibri"/>
                <a:sym typeface="Calibri"/>
              </a:rPr>
              <a:t>Part of the assessment process would also be looking at how to help the client plan how they get to the Distribution Centre to collect their food parcel.  Also, to plan how they will get the food home.  </a:t>
            </a:r>
            <a:r>
              <a:rPr lang="en-GB" sz="2400" b="0" i="0" u="none" strike="noStrike" cap="none">
                <a:solidFill>
                  <a:schemeClr val="dk2"/>
                </a:solidFill>
                <a:latin typeface="Calibri"/>
                <a:ea typeface="Calibri"/>
                <a:cs typeface="Calibri"/>
                <a:sym typeface="Calibri"/>
              </a:rPr>
              <a:t>Volunteers will not give lifts to clients and we do not offer a delivery service at this time, but</a:t>
            </a:r>
            <a:r>
              <a:rPr lang="en-GB" sz="1400" b="0" i="0" u="none" strike="noStrike" cap="none">
                <a:solidFill>
                  <a:srgbClr val="000000"/>
                </a:solidFill>
                <a:latin typeface="Arial"/>
                <a:ea typeface="Arial"/>
                <a:cs typeface="Arial"/>
                <a:sym typeface="Arial"/>
              </a:rPr>
              <a:t> </a:t>
            </a:r>
            <a:r>
              <a:rPr lang="en-GB" sz="2400" b="0" i="0" u="none" strike="noStrike" cap="none">
                <a:solidFill>
                  <a:srgbClr val="5BAC26"/>
                </a:solidFill>
                <a:latin typeface="Calibri"/>
                <a:ea typeface="Calibri"/>
                <a:cs typeface="Calibri"/>
                <a:sym typeface="Calibri"/>
              </a:rPr>
              <a:t>Bus Tickets may be available for the return journey from the Centre.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23" name="Google Shape;323;p21"/>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19</a:t>
            </a:fld>
            <a:endParaRPr/>
          </a:p>
        </p:txBody>
      </p:sp>
      <p:sp>
        <p:nvSpPr>
          <p:cNvPr id="324" name="Google Shape;324;p21"/>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25" name="Google Shape;325;p21"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26" name="Google Shape;326;p21"/>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sp>
        <p:nvSpPr>
          <p:cNvPr id="327" name="Google Shape;327;p21"/>
          <p:cNvSpPr/>
          <p:nvPr/>
        </p:nvSpPr>
        <p:spPr>
          <a:xfrm>
            <a:off x="309349" y="1354194"/>
            <a:ext cx="11134165" cy="48320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ADEF"/>
                </a:solidFill>
                <a:latin typeface="Calibri"/>
                <a:ea typeface="Calibri"/>
                <a:cs typeface="Calibri"/>
                <a:sym typeface="Calibri"/>
              </a:rPr>
              <a:t>REASONS FOR REQUIRING A FOOD VOUCHER - EXAMPLES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ADEF"/>
              </a:solidFill>
              <a:latin typeface="Calibri"/>
              <a:ea typeface="Calibri"/>
              <a:cs typeface="Calibri"/>
              <a:sym typeface="Calibri"/>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Client has no recourse to public funds (e.g. refugee/asylum seeker)</a:t>
            </a:r>
            <a:endParaRPr sz="3600" b="0" i="0" u="none" strike="noStrike" cap="none">
              <a:solidFill>
                <a:srgbClr val="008751"/>
              </a:solidFill>
              <a:latin typeface="Calibri"/>
              <a:ea typeface="Calibri"/>
              <a:cs typeface="Calibri"/>
              <a:sym typeface="Calibri"/>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Benefit delay/changes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Debt</a:t>
            </a:r>
            <a:endParaRPr sz="3600" b="0" i="0" u="none" strike="noStrike" cap="none">
              <a:solidFill>
                <a:srgbClr val="008751"/>
              </a:solidFill>
              <a:latin typeface="Calibri"/>
              <a:ea typeface="Calibri"/>
              <a:cs typeface="Calibri"/>
              <a:sym typeface="Calibri"/>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Significant disruption to earnings e.g. ill health</a:t>
            </a:r>
            <a:endParaRPr sz="3600" b="0" i="0" u="none" strike="noStrike" cap="none">
              <a:solidFill>
                <a:srgbClr val="008751"/>
              </a:solidFill>
              <a:latin typeface="Calibri"/>
              <a:ea typeface="Calibri"/>
              <a:cs typeface="Calibri"/>
              <a:sym typeface="Calibri"/>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Unreliable income, loss of income or long-term insufficient income</a:t>
            </a:r>
            <a:endParaRPr sz="3600" b="0" i="0" u="none" strike="noStrike" cap="none">
              <a:solidFill>
                <a:srgbClr val="008751"/>
              </a:solidFill>
              <a:latin typeface="Calibri"/>
              <a:ea typeface="Calibri"/>
              <a:cs typeface="Calibri"/>
              <a:sym typeface="Calibri"/>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Exceptional and unexpected bill</a:t>
            </a:r>
            <a:endParaRPr sz="3600" b="0" i="0" u="none" strike="noStrike" cap="none">
              <a:solidFill>
                <a:srgbClr val="0087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
            </a:r>
            <a:br>
              <a:rPr lang="en-GB" sz="2800" b="0" i="0" u="none" strike="noStrike" cap="none">
                <a:solidFill>
                  <a:srgbClr val="008751"/>
                </a:solidFill>
                <a:latin typeface="Calibri"/>
                <a:ea typeface="Calibri"/>
                <a:cs typeface="Calibri"/>
                <a:sym typeface="Calibri"/>
              </a:rPr>
            </a:br>
            <a:r>
              <a:rPr lang="en-GB" sz="2800" b="0" i="0" u="none" strike="noStrike" cap="none">
                <a:solidFill>
                  <a:srgbClr val="008751"/>
                </a:solidFill>
                <a:latin typeface="Calibri"/>
                <a:ea typeface="Calibri"/>
                <a:cs typeface="Calibri"/>
                <a:sym typeface="Calibri"/>
              </a:rPr>
              <a:t>This is a list of examples, and is not meant to be exhaustive  - we ask voucher issuers to put compassion before caution if they’re undecided.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145" name="Google Shape;145;p3"/>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a:t>
            </a:fld>
            <a:endParaRPr/>
          </a:p>
        </p:txBody>
      </p:sp>
      <p:sp>
        <p:nvSpPr>
          <p:cNvPr id="146" name="Google Shape;146;p3"/>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147" name="Google Shape;147;p3" descr="https://lh6.googleusercontent.com/9aHFyXWSQiX53IiZY1ime1985DEZKAV-3WeLrlt4XmgNALR3UdKWvR5rLWaoolM3AXoMasfzItnFk0RXyL8HJdAIP8ZbOLbJCAqXwm9Rh5cvBZtuq9U3rBrjrlyXkKTQuu7fsxiQB0qrAkiW0fMSBg"/>
          <p:cNvPicPr preferRelativeResize="0"/>
          <p:nvPr/>
        </p:nvPicPr>
        <p:blipFill rotWithShape="1">
          <a:blip r:embed="rId3">
            <a:alphaModFix/>
          </a:blip>
          <a:srcRect/>
          <a:stretch/>
        </p:blipFill>
        <p:spPr>
          <a:xfrm>
            <a:off x="181353" y="172385"/>
            <a:ext cx="2517023" cy="1560496"/>
          </a:xfrm>
          <a:prstGeom prst="rect">
            <a:avLst/>
          </a:prstGeom>
          <a:noFill/>
          <a:ln>
            <a:noFill/>
          </a:ln>
        </p:spPr>
      </p:pic>
      <p:sp>
        <p:nvSpPr>
          <p:cNvPr id="148" name="Google Shape;148;p3"/>
          <p:cNvSpPr/>
          <p:nvPr/>
        </p:nvSpPr>
        <p:spPr>
          <a:xfrm>
            <a:off x="343672" y="2362456"/>
            <a:ext cx="647414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2381D3"/>
                </a:solidFill>
                <a:latin typeface="Arial"/>
                <a:ea typeface="Arial"/>
                <a:cs typeface="Arial"/>
                <a:sym typeface="Arial"/>
              </a:rPr>
              <a:t>This presentation will:</a:t>
            </a:r>
            <a:endParaRPr sz="3200" b="0" i="0" u="none" strike="noStrike" cap="none">
              <a:solidFill>
                <a:schemeClr val="dk1"/>
              </a:solidFill>
              <a:latin typeface="Arial"/>
              <a:ea typeface="Arial"/>
              <a:cs typeface="Arial"/>
              <a:sym typeface="Arial"/>
            </a:endParaRPr>
          </a:p>
        </p:txBody>
      </p:sp>
      <p:sp>
        <p:nvSpPr>
          <p:cNvPr id="149" name="Google Shape;149;p3"/>
          <p:cNvSpPr/>
          <p:nvPr/>
        </p:nvSpPr>
        <p:spPr>
          <a:xfrm>
            <a:off x="343675" y="3205400"/>
            <a:ext cx="10035300" cy="267761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8751"/>
              </a:buClr>
              <a:buSzPts val="2800"/>
              <a:buFont typeface="Arial"/>
              <a:buChar char="•"/>
            </a:pPr>
            <a:r>
              <a:rPr lang="en-GB" sz="2800" b="1" i="0" u="none" strike="noStrike" cap="none">
                <a:solidFill>
                  <a:srgbClr val="008751"/>
                </a:solidFill>
                <a:latin typeface="Calibri"/>
                <a:ea typeface="Calibri"/>
                <a:cs typeface="Calibri"/>
                <a:sym typeface="Calibri"/>
              </a:rPr>
              <a:t>Introduce you to the Foodbank, its staff, clients and supporters</a:t>
            </a:r>
            <a:endParaRPr sz="2400" b="1" i="0" u="none" strike="noStrike" cap="none">
              <a:solidFill>
                <a:srgbClr val="008751"/>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1" i="0" u="none" strike="noStrike" cap="none">
                <a:solidFill>
                  <a:srgbClr val="008751"/>
                </a:solidFill>
                <a:latin typeface="Calibri"/>
                <a:ea typeface="Calibri"/>
                <a:cs typeface="Calibri"/>
                <a:sym typeface="Calibri"/>
              </a:rPr>
              <a:t>Describe the role and responsibilities of referral agencies and individual voucher issuers</a:t>
            </a:r>
            <a:endParaRPr/>
          </a:p>
          <a:p>
            <a:pPr marL="457200" marR="0" lvl="0" indent="-457200" algn="l" rtl="0">
              <a:lnSpc>
                <a:spcPct val="100000"/>
              </a:lnSpc>
              <a:spcBef>
                <a:spcPts val="0"/>
              </a:spcBef>
              <a:spcAft>
                <a:spcPts val="0"/>
              </a:spcAft>
              <a:buClr>
                <a:srgbClr val="008751"/>
              </a:buClr>
              <a:buSzPts val="2800"/>
              <a:buFont typeface="Arial"/>
              <a:buChar char="•"/>
            </a:pPr>
            <a:r>
              <a:rPr lang="en-GB" sz="2800" b="1" i="0" u="none" strike="noStrike" cap="none">
                <a:solidFill>
                  <a:schemeClr val="lt2"/>
                </a:solidFill>
                <a:latin typeface="Calibri"/>
                <a:ea typeface="Calibri"/>
                <a:cs typeface="Calibri"/>
                <a:sym typeface="Calibri"/>
              </a:rPr>
              <a:t>Help you decide if becoming a referral agency is for you</a:t>
            </a:r>
            <a:endParaRPr sz="2800" b="1" i="0" u="none" strike="noStrike" cap="none">
              <a:solidFill>
                <a:srgbClr val="008751"/>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1" i="0" u="none" strike="noStrike" cap="none">
                <a:solidFill>
                  <a:srgbClr val="008751"/>
                </a:solidFill>
                <a:latin typeface="Calibri"/>
                <a:ea typeface="Calibri"/>
                <a:cs typeface="Calibri"/>
                <a:sym typeface="Calibri"/>
              </a:rPr>
              <a:t>Provide you with information on how to apply</a:t>
            </a:r>
            <a:endParaRPr sz="2800" b="1" i="0" u="none" strike="noStrike" cap="none">
              <a:solidFill>
                <a:srgbClr val="0087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875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33" name="Google Shape;333;p22"/>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20</a:t>
            </a:fld>
            <a:endParaRPr/>
          </a:p>
        </p:txBody>
      </p:sp>
      <p:sp>
        <p:nvSpPr>
          <p:cNvPr id="334" name="Google Shape;334;p22"/>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35" name="Google Shape;335;p22"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36" name="Google Shape;336;p22"/>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sp>
        <p:nvSpPr>
          <p:cNvPr id="337" name="Google Shape;337;p22"/>
          <p:cNvSpPr/>
          <p:nvPr/>
        </p:nvSpPr>
        <p:spPr>
          <a:xfrm>
            <a:off x="277906" y="1905710"/>
            <a:ext cx="11555506"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ADEF"/>
                </a:solidFill>
                <a:latin typeface="Calibri"/>
                <a:ea typeface="Calibri"/>
                <a:cs typeface="Calibri"/>
                <a:sym typeface="Calibri"/>
              </a:rPr>
              <a:t>COMPLETE VOUCHERS CAREFULLY</a:t>
            </a:r>
            <a:endParaRPr sz="2400" b="0" i="0" u="none" strike="noStrike" cap="none">
              <a:solidFill>
                <a:srgbClr val="00ADE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r>
              <a:rPr lang="en-GB" sz="2400" b="0" i="0" u="none" strike="noStrike" cap="none">
                <a:solidFill>
                  <a:srgbClr val="008751"/>
                </a:solidFill>
                <a:latin typeface="Calibri"/>
                <a:ea typeface="Calibri"/>
                <a:cs typeface="Calibri"/>
                <a:sym typeface="Calibri"/>
              </a:rPr>
              <a:t>Properly completed vouchers help to guard against fraud and duplication (e.g. Claire Jones and Clare Jones could be the same person but the different spelling will create a new record). They also ensure that the volunteers in the Distribution Centres have all the information they need to assist the client.  It is important to make the experience of collecting the food as smooth and stress-free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
            </a:r>
            <a:br>
              <a:rPr lang="en-GB" sz="2400" b="0" i="0" u="none" strike="noStrike" cap="none">
                <a:solidFill>
                  <a:srgbClr val="008751"/>
                </a:solidFill>
                <a:latin typeface="Calibri"/>
                <a:ea typeface="Calibri"/>
                <a:cs typeface="Calibri"/>
                <a:sym typeface="Calibri"/>
              </a:rPr>
            </a:br>
            <a:r>
              <a:rPr lang="en-GB" sz="2400" b="0" i="0" u="sng" strike="noStrike" cap="none">
                <a:solidFill>
                  <a:srgbClr val="008751"/>
                </a:solidFill>
                <a:latin typeface="Calibri"/>
                <a:ea typeface="Calibri"/>
                <a:cs typeface="Calibri"/>
                <a:sym typeface="Calibri"/>
              </a:rPr>
              <a:t>Data Usage</a:t>
            </a:r>
            <a:r>
              <a:rPr lang="en-GB" sz="2400" b="0" i="0" u="none" strike="noStrike" cap="none">
                <a:solidFill>
                  <a:srgbClr val="008751"/>
                </a:solidFill>
                <a:latin typeface="Calibri"/>
                <a:ea typeface="Calibri"/>
                <a:cs typeface="Calibri"/>
                <a:sym typeface="Calibri"/>
              </a:rPr>
              <a:t>: the information is collated on the Trussell Trust’s UK database and can be used for lobbying to improve the situation of those in food poverty.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43" name="Google Shape;343;p26"/>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21</a:t>
            </a:fld>
            <a:endParaRPr/>
          </a:p>
        </p:txBody>
      </p:sp>
      <p:sp>
        <p:nvSpPr>
          <p:cNvPr id="344" name="Google Shape;344;p26"/>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45" name="Google Shape;345;p26"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46" name="Google Shape;346;p26"/>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pic>
        <p:nvPicPr>
          <p:cNvPr id="347" name="Google Shape;347;p26" descr="computer-767776_960_720.jpg"/>
          <p:cNvPicPr preferRelativeResize="0"/>
          <p:nvPr/>
        </p:nvPicPr>
        <p:blipFill rotWithShape="1">
          <a:blip r:embed="rId4">
            <a:alphaModFix/>
          </a:blip>
          <a:srcRect/>
          <a:stretch/>
        </p:blipFill>
        <p:spPr>
          <a:xfrm>
            <a:off x="6718194" y="1910036"/>
            <a:ext cx="4556890" cy="3037927"/>
          </a:xfrm>
          <a:prstGeom prst="rect">
            <a:avLst/>
          </a:prstGeom>
          <a:noFill/>
          <a:ln>
            <a:noFill/>
          </a:ln>
        </p:spPr>
      </p:pic>
      <p:sp>
        <p:nvSpPr>
          <p:cNvPr id="348" name="Google Shape;348;p26"/>
          <p:cNvSpPr/>
          <p:nvPr/>
        </p:nvSpPr>
        <p:spPr>
          <a:xfrm>
            <a:off x="343672" y="1658208"/>
            <a:ext cx="552001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The database helps us keep a track of how many vouchers people have had.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
            </a:r>
            <a:br>
              <a:rPr lang="en-GB" sz="2800" b="0" i="0" u="none" strike="noStrike" cap="none">
                <a:solidFill>
                  <a:srgbClr val="008751"/>
                </a:solidFill>
                <a:latin typeface="Calibri"/>
                <a:ea typeface="Calibri"/>
                <a:cs typeface="Calibri"/>
                <a:sym typeface="Calibri"/>
              </a:rPr>
            </a:br>
            <a:r>
              <a:rPr lang="en-GB" sz="2800" b="0" i="0" u="none" strike="noStrike" cap="none">
                <a:solidFill>
                  <a:srgbClr val="008751"/>
                </a:solidFill>
                <a:latin typeface="Calibri"/>
                <a:ea typeface="Calibri"/>
                <a:cs typeface="Calibri"/>
                <a:sym typeface="Calibri"/>
              </a:rPr>
              <a:t>If we suspect that someone is misusing the voucher system we will inform you, and we request that you inform us if you become aware of or suspect any misuse.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54" name="Google Shape;354;p29"/>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22</a:t>
            </a:fld>
            <a:endParaRPr/>
          </a:p>
        </p:txBody>
      </p:sp>
      <p:sp>
        <p:nvSpPr>
          <p:cNvPr id="355" name="Google Shape;355;p29"/>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56" name="Google Shape;356;p29"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098" cy="1425388"/>
          </a:xfrm>
          <a:prstGeom prst="rect">
            <a:avLst/>
          </a:prstGeom>
          <a:noFill/>
          <a:ln>
            <a:noFill/>
          </a:ln>
        </p:spPr>
      </p:pic>
      <p:sp>
        <p:nvSpPr>
          <p:cNvPr id="357" name="Google Shape;357;p29"/>
          <p:cNvSpPr/>
          <p:nvPr/>
        </p:nvSpPr>
        <p:spPr>
          <a:xfrm>
            <a:off x="3794315" y="389528"/>
            <a:ext cx="4094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3"/>
                </a:solidFill>
                <a:latin typeface="Calibri"/>
                <a:ea typeface="Calibri"/>
                <a:cs typeface="Calibri"/>
                <a:sym typeface="Calibri"/>
              </a:rPr>
              <a:t>Voucher </a:t>
            </a:r>
            <a:r>
              <a:rPr lang="en-GB" sz="3600" b="1" i="0" u="none" strike="noStrike" cap="none">
                <a:solidFill>
                  <a:srgbClr val="00ADEF"/>
                </a:solidFill>
                <a:latin typeface="Calibri"/>
                <a:ea typeface="Calibri"/>
                <a:cs typeface="Calibri"/>
                <a:sym typeface="Calibri"/>
              </a:rPr>
              <a:t>Issuers</a:t>
            </a:r>
            <a:endParaRPr sz="1800" b="0" i="0" u="none" strike="noStrike" cap="none">
              <a:solidFill>
                <a:srgbClr val="00ADEF"/>
              </a:solidFill>
              <a:latin typeface="Calibri"/>
              <a:ea typeface="Calibri"/>
              <a:cs typeface="Calibri"/>
              <a:sym typeface="Calibri"/>
            </a:endParaRPr>
          </a:p>
        </p:txBody>
      </p:sp>
      <p:pic>
        <p:nvPicPr>
          <p:cNvPr id="358" name="Google Shape;358;p29" descr="workplace-1245776_960_720.jpg"/>
          <p:cNvPicPr preferRelativeResize="0"/>
          <p:nvPr/>
        </p:nvPicPr>
        <p:blipFill rotWithShape="1">
          <a:blip r:embed="rId4">
            <a:alphaModFix/>
          </a:blip>
          <a:srcRect/>
          <a:stretch/>
        </p:blipFill>
        <p:spPr>
          <a:xfrm>
            <a:off x="7100046" y="2158997"/>
            <a:ext cx="4177553" cy="2785035"/>
          </a:xfrm>
          <a:prstGeom prst="rect">
            <a:avLst/>
          </a:prstGeom>
          <a:noFill/>
          <a:ln>
            <a:noFill/>
          </a:ln>
        </p:spPr>
      </p:pic>
      <p:sp>
        <p:nvSpPr>
          <p:cNvPr id="359" name="Google Shape;359;p29"/>
          <p:cNvSpPr/>
          <p:nvPr/>
        </p:nvSpPr>
        <p:spPr>
          <a:xfrm>
            <a:off x="226500" y="1527700"/>
            <a:ext cx="6605700" cy="426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ADEF"/>
                </a:solidFill>
                <a:latin typeface="Calibri"/>
                <a:ea typeface="Calibri"/>
                <a:cs typeface="Calibri"/>
                <a:sym typeface="Calibri"/>
              </a:rPr>
              <a:t>Each organisation will be given a Guidebook containing the key information and access to training. </a:t>
            </a:r>
            <a:r>
              <a:rPr lang="en-GB" sz="2400" b="0" i="0" u="none" strike="noStrike" cap="none">
                <a:solidFill>
                  <a:srgbClr val="00ADEF"/>
                </a:solidFill>
                <a:latin typeface="Calibri"/>
                <a:ea typeface="Calibri"/>
                <a:cs typeface="Calibri"/>
                <a:sym typeface="Calibri"/>
              </a:rPr>
              <a:t>(Copies can be downloaded from the website)</a:t>
            </a:r>
            <a:endParaRPr sz="2400" b="0" i="0" u="none" strike="noStrike" cap="none">
              <a:solidFill>
                <a:srgbClr val="00ADEF"/>
              </a:solidFill>
              <a:latin typeface="Calibri"/>
              <a:ea typeface="Calibri"/>
              <a:cs typeface="Calibri"/>
              <a:sym typeface="Calibri"/>
            </a:endParaRPr>
          </a:p>
          <a:p>
            <a:pPr marL="508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The Named Manager for your organisation will be responsible for ensuring all new users are trained and they will need to keep the database up to date with any changes to the organisation, including members of staff who have left.</a:t>
            </a:r>
            <a:endParaRPr sz="3600" b="0" i="0" u="none" strike="noStrike" cap="none">
              <a:solidFill>
                <a:srgbClr val="00875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a:spLocks noGrp="1"/>
          </p:cNvSpPr>
          <p:nvPr>
            <p:ph type="dt" idx="10"/>
          </p:nvPr>
        </p:nvSpPr>
        <p:spPr>
          <a:xfrm>
            <a:off x="8331841" y="6356350"/>
            <a:ext cx="1920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65" name="Google Shape;365;p32"/>
          <p:cNvSpPr txBox="1">
            <a:spLocks noGrp="1"/>
          </p:cNvSpPr>
          <p:nvPr>
            <p:ph type="sldNum" idx="12"/>
          </p:nvPr>
        </p:nvSpPr>
        <p:spPr>
          <a:xfrm>
            <a:off x="10955383" y="6356350"/>
            <a:ext cx="398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23</a:t>
            </a:fld>
            <a:endParaRPr/>
          </a:p>
        </p:txBody>
      </p:sp>
      <p:sp>
        <p:nvSpPr>
          <p:cNvPr id="366" name="Google Shape;366;p32"/>
          <p:cNvSpPr txBox="1">
            <a:spLocks noGrp="1"/>
          </p:cNvSpPr>
          <p:nvPr>
            <p:ph type="ftr" idx="11"/>
          </p:nvPr>
        </p:nvSpPr>
        <p:spPr>
          <a:xfrm>
            <a:off x="343672" y="6356350"/>
            <a:ext cx="5843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67" name="Google Shape;367;p32"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0" y="0"/>
            <a:ext cx="2299100" cy="1425387"/>
          </a:xfrm>
          <a:prstGeom prst="rect">
            <a:avLst/>
          </a:prstGeom>
          <a:noFill/>
          <a:ln>
            <a:noFill/>
          </a:ln>
        </p:spPr>
      </p:pic>
      <p:sp>
        <p:nvSpPr>
          <p:cNvPr id="368" name="Google Shape;368;p32"/>
          <p:cNvSpPr/>
          <p:nvPr/>
        </p:nvSpPr>
        <p:spPr>
          <a:xfrm>
            <a:off x="3747247" y="389528"/>
            <a:ext cx="46974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2"/>
                </a:solidFill>
                <a:latin typeface="Calibri"/>
                <a:ea typeface="Calibri"/>
                <a:cs typeface="Calibri"/>
                <a:sym typeface="Calibri"/>
              </a:rPr>
              <a:t>What happens next?</a:t>
            </a:r>
            <a:endParaRPr sz="1800" b="0" i="0" u="none" strike="noStrike" cap="none">
              <a:solidFill>
                <a:schemeClr val="dk2"/>
              </a:solidFill>
              <a:latin typeface="Calibri"/>
              <a:ea typeface="Calibri"/>
              <a:cs typeface="Calibri"/>
              <a:sym typeface="Calibri"/>
            </a:endParaRPr>
          </a:p>
        </p:txBody>
      </p:sp>
      <p:sp>
        <p:nvSpPr>
          <p:cNvPr id="369" name="Google Shape;369;p32"/>
          <p:cNvSpPr/>
          <p:nvPr/>
        </p:nvSpPr>
        <p:spPr>
          <a:xfrm>
            <a:off x="824750" y="1535977"/>
            <a:ext cx="9977700" cy="36548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Once you have watched this presentation and you have decided that you would like to progress further, you will need to follow the link on the final page to access an online application form. Once we have received this we will contact you to arrange an informal meeting with you, either at you organisation’s base or in our main office.  </a:t>
            </a:r>
            <a:endParaRPr sz="2800" b="0" i="0" u="none" strike="noStrike" cap="none">
              <a:solidFill>
                <a:srgbClr val="008751"/>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If you have any questions at any time, please email us, or phone if you need an immediate response.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34" descr="https://lh3.googleusercontent.com/BVLY0nsa35JAWdTsqNIR5Ls4lWaO4fDj1klTGIwEYfS8OWkcp4EJ5BWq_3ady4kRKVQskyHbD5QvnJnkjunI2CXAh6g4qMaISt-8kdbYCW6I52W5MOHC-9sJEDbQAxsQdjtorPyywQ2UW93vVw"/>
          <p:cNvPicPr preferRelativeResize="0"/>
          <p:nvPr/>
        </p:nvPicPr>
        <p:blipFill rotWithShape="1">
          <a:blip r:embed="rId3">
            <a:alphaModFix/>
          </a:blip>
          <a:srcRect/>
          <a:stretch/>
        </p:blipFill>
        <p:spPr>
          <a:xfrm>
            <a:off x="6987664" y="2151485"/>
            <a:ext cx="1348437" cy="947355"/>
          </a:xfrm>
          <a:prstGeom prst="rect">
            <a:avLst/>
          </a:prstGeom>
          <a:noFill/>
          <a:ln>
            <a:noFill/>
          </a:ln>
        </p:spPr>
      </p:pic>
      <p:sp>
        <p:nvSpPr>
          <p:cNvPr id="375" name="Google Shape;375;p34"/>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376" name="Google Shape;376;p34"/>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24</a:t>
            </a:fld>
            <a:endParaRPr/>
          </a:p>
        </p:txBody>
      </p:sp>
      <p:sp>
        <p:nvSpPr>
          <p:cNvPr id="377" name="Google Shape;377;p34"/>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pic>
        <p:nvPicPr>
          <p:cNvPr id="378" name="Google Shape;378;p34" descr="https://lh4.googleusercontent.com/4nU1HICWsX6q64leN5uKrrTw7XYGojBydsv4IzCz3gliEu86vzzFs78tbY9oep3Loc1MF5mYQonQGgmzQkl5Ey2s9RU8wCl8AsrLnaKQGqNiGBG3WUS7_GLFaeLbkqkNtHjVqAT3wn4Vyjrz3VVrXg"/>
          <p:cNvPicPr preferRelativeResize="0"/>
          <p:nvPr/>
        </p:nvPicPr>
        <p:blipFill rotWithShape="1">
          <a:blip r:embed="rId4">
            <a:alphaModFix/>
          </a:blip>
          <a:srcRect/>
          <a:stretch/>
        </p:blipFill>
        <p:spPr>
          <a:xfrm>
            <a:off x="0" y="0"/>
            <a:ext cx="2299098" cy="1425388"/>
          </a:xfrm>
          <a:prstGeom prst="rect">
            <a:avLst/>
          </a:prstGeom>
          <a:noFill/>
          <a:ln>
            <a:noFill/>
          </a:ln>
        </p:spPr>
      </p:pic>
      <p:sp>
        <p:nvSpPr>
          <p:cNvPr id="379" name="Google Shape;379;p34"/>
          <p:cNvSpPr/>
          <p:nvPr/>
        </p:nvSpPr>
        <p:spPr>
          <a:xfrm>
            <a:off x="3424518" y="358751"/>
            <a:ext cx="6096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2"/>
                </a:solidFill>
                <a:latin typeface="Calibri"/>
                <a:ea typeface="Calibri"/>
                <a:cs typeface="Calibri"/>
                <a:sym typeface="Calibri"/>
              </a:rPr>
              <a:t>Follow/ Contact Us</a:t>
            </a:r>
            <a:endParaRPr sz="1800" b="0" i="0" u="none" strike="noStrike" cap="none">
              <a:solidFill>
                <a:schemeClr val="dk2"/>
              </a:solidFill>
              <a:latin typeface="Calibri"/>
              <a:ea typeface="Calibri"/>
              <a:cs typeface="Calibri"/>
              <a:sym typeface="Calibri"/>
            </a:endParaRPr>
          </a:p>
        </p:txBody>
      </p:sp>
      <p:sp>
        <p:nvSpPr>
          <p:cNvPr id="380" name="Google Shape;380;p34"/>
          <p:cNvSpPr/>
          <p:nvPr/>
        </p:nvSpPr>
        <p:spPr>
          <a:xfrm>
            <a:off x="217398" y="1490212"/>
            <a:ext cx="6096000" cy="48013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Cardiff Foodbank,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Unit G, Cardiff Business Centre,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Titan Road,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Cardiff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CF24 5BS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
            </a:r>
            <a:br>
              <a:rPr lang="en-GB" sz="2400" b="0" i="0" u="none" strike="noStrike" cap="none" dirty="0">
                <a:solidFill>
                  <a:srgbClr val="008751"/>
                </a:solidFill>
                <a:latin typeface="Calibri"/>
                <a:ea typeface="Calibri"/>
                <a:cs typeface="Calibri"/>
                <a:sym typeface="Calibri"/>
              </a:rPr>
            </a:br>
            <a:r>
              <a:rPr lang="en-GB" sz="2400" b="0" i="0" u="sng" strike="noStrike" cap="none" dirty="0">
                <a:solidFill>
                  <a:srgbClr val="3CB77B"/>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info@cardiff.foodbank.org.uk</a:t>
            </a:r>
            <a:r>
              <a:rPr lang="en-GB" sz="2400" b="0" i="0" u="sng" strike="noStrike" cap="none" dirty="0">
                <a:solidFill>
                  <a:srgbClr val="3CB77B"/>
                </a:solidFill>
                <a:latin typeface="Calibri"/>
                <a:ea typeface="Calibri"/>
                <a:cs typeface="Calibri"/>
                <a:sym typeface="Calibri"/>
              </a:rPr>
              <a:t> </a:t>
            </a:r>
            <a:endParaRPr sz="2400" b="0" i="0" u="none" strike="noStrike" cap="none" dirty="0">
              <a:solidFill>
                <a:srgbClr val="3CB77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(monitored Monday – Thursday)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
            </a:r>
            <a:br>
              <a:rPr lang="en-GB" sz="2400" b="0" i="0" u="none" strike="noStrike" cap="none" dirty="0">
                <a:solidFill>
                  <a:srgbClr val="008751"/>
                </a:solidFill>
                <a:latin typeface="Calibri"/>
                <a:ea typeface="Calibri"/>
                <a:cs typeface="Calibri"/>
                <a:sym typeface="Calibri"/>
              </a:rPr>
            </a:br>
            <a:r>
              <a:rPr lang="en-GB" sz="2400" b="0" i="0" u="sng" strike="noStrike" cap="none" dirty="0">
                <a:solidFill>
                  <a:srgbClr val="3CB77B"/>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vouchers@cardiff.foodbank.org.uk</a:t>
            </a:r>
            <a:r>
              <a:rPr lang="en-GB" sz="2400" b="0" i="0" u="none" strike="noStrike" cap="none" dirty="0">
                <a:solidFill>
                  <a:srgbClr val="00875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(monitored Monday and Thursday only – use for voucher related enquiries)</a:t>
            </a:r>
            <a:r>
              <a:rPr lang="en-GB" sz="1800" b="0" i="0" u="none" strike="noStrike" cap="none" dirty="0">
                <a:solidFill>
                  <a:schemeClr val="dk1"/>
                </a:solidFill>
                <a:latin typeface="Calibri"/>
                <a:ea typeface="Calibri"/>
                <a:cs typeface="Calibri"/>
                <a:sym typeface="Calibri"/>
              </a:rPr>
              <a:t/>
            </a:r>
            <a:br>
              <a:rPr lang="en-GB"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381" name="Google Shape;381;p34"/>
          <p:cNvSpPr/>
          <p:nvPr/>
        </p:nvSpPr>
        <p:spPr>
          <a:xfrm>
            <a:off x="8166847" y="2217334"/>
            <a:ext cx="3173505" cy="34932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sng" strike="noStrike" cap="none" dirty="0">
                <a:solidFill>
                  <a:srgbClr val="3CB77B"/>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cardiff.foodbank.org.uk</a:t>
            </a:r>
            <a:endParaRPr sz="3200" b="0" i="0" u="none" strike="noStrike" cap="none" dirty="0">
              <a:solidFill>
                <a:srgbClr val="3CB77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sng" strike="noStrike" cap="none" dirty="0">
                <a:solidFill>
                  <a:srgbClr val="3CB77B"/>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trusselltrust.org</a:t>
            </a:r>
            <a:endParaRPr sz="2400" b="0" i="0" u="none" strike="noStrike" cap="none" dirty="0">
              <a:solidFill>
                <a:srgbClr val="3CB77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a:r>
            <a:br>
              <a:rPr lang="en-GB" sz="2400" b="0" i="0" u="none" strike="noStrike" cap="none" dirty="0">
                <a:solidFill>
                  <a:schemeClr val="dk1"/>
                </a:solidFill>
                <a:latin typeface="Calibri"/>
                <a:ea typeface="Calibri"/>
                <a:cs typeface="Calibri"/>
                <a:sym typeface="Calibri"/>
              </a:rPr>
            </a:br>
            <a:r>
              <a:rPr lang="en-GB" sz="2400" b="0" i="0" u="none" strike="noStrike" cap="none" dirty="0">
                <a:solidFill>
                  <a:schemeClr val="lt2"/>
                </a:solidFill>
                <a:latin typeface="Calibri"/>
                <a:ea typeface="Calibri"/>
                <a:cs typeface="Calibri"/>
                <a:sym typeface="Calibri"/>
              </a:rPr>
              <a:t>@</a:t>
            </a:r>
            <a:r>
              <a:rPr lang="en-GB" sz="2400" b="0" i="0" u="none" strike="noStrike" cap="none" dirty="0" err="1">
                <a:solidFill>
                  <a:schemeClr val="lt2"/>
                </a:solidFill>
                <a:latin typeface="Calibri"/>
                <a:ea typeface="Calibri"/>
                <a:cs typeface="Calibri"/>
                <a:sym typeface="Calibri"/>
              </a:rPr>
              <a:t>Cardiff.Foodbank</a:t>
            </a:r>
            <a:endParaRPr sz="1400" b="0" i="0" u="none" strike="noStrike" cap="none" dirty="0">
              <a:solidFill>
                <a:schemeClr val="lt2"/>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endParaRPr sz="1800" b="0" i="0" u="none" strike="noStrike" cap="none" dirty="0">
              <a:solidFill>
                <a:srgbClr val="008751"/>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2400"/>
              <a:buFont typeface="Arial"/>
              <a:buNone/>
            </a:pPr>
            <a:r>
              <a:rPr lang="en-GB" sz="2400" b="0" i="0" u="none" strike="noStrike" cap="none" dirty="0">
                <a:solidFill>
                  <a:srgbClr val="008751"/>
                </a:solidFill>
                <a:latin typeface="Calibri"/>
                <a:ea typeface="Calibri"/>
                <a:cs typeface="Calibri"/>
                <a:sym typeface="Calibri"/>
              </a:rPr>
              <a:t/>
            </a:r>
            <a:br>
              <a:rPr lang="en-GB" sz="2400" b="0" i="0" u="none" strike="noStrike" cap="none" dirty="0">
                <a:solidFill>
                  <a:srgbClr val="008751"/>
                </a:solidFill>
                <a:latin typeface="Calibri"/>
                <a:ea typeface="Calibri"/>
                <a:cs typeface="Calibri"/>
                <a:sym typeface="Calibri"/>
              </a:rPr>
            </a:br>
            <a:r>
              <a:rPr lang="en-GB" sz="2400" b="0" i="0" u="none" strike="noStrike" cap="none" dirty="0">
                <a:solidFill>
                  <a:srgbClr val="008751"/>
                </a:solidFill>
                <a:latin typeface="Calibri"/>
                <a:ea typeface="Calibri"/>
                <a:cs typeface="Calibri"/>
                <a:sym typeface="Calibri"/>
              </a:rPr>
              <a:t>@</a:t>
            </a:r>
            <a:r>
              <a:rPr lang="en-GB" sz="2400" b="0" i="0" u="none" strike="noStrike" cap="none" dirty="0" err="1">
                <a:solidFill>
                  <a:srgbClr val="008751"/>
                </a:solidFill>
                <a:latin typeface="Calibri"/>
                <a:ea typeface="Calibri"/>
                <a:cs typeface="Calibri"/>
                <a:sym typeface="Calibri"/>
              </a:rPr>
              <a:t>cardifffoodbank</a:t>
            </a:r>
            <a:endParaRPr sz="2400" b="0" i="0" u="none" strike="noStrike" cap="none" dirty="0">
              <a:solidFill>
                <a:srgbClr val="0087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
            </a:r>
            <a:br>
              <a:rPr lang="en-GB"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pic>
        <p:nvPicPr>
          <p:cNvPr id="382" name="Google Shape;382;p34" descr="https://lh6.googleusercontent.com/rZWo-u9od7leeCVP_KEbFP8MZsZyK5jA8frwbQ3JeX4y3lgum3t9yPPrCUKMbPJUUIug1P7cvNdQ1e9nhuzhzUnobYhG9o_1ldLcxQkL3rghGvgHrYPboYBwfFCFojl1jHJ_aISQuN_L98AMww"/>
          <p:cNvPicPr preferRelativeResize="0"/>
          <p:nvPr/>
        </p:nvPicPr>
        <p:blipFill rotWithShape="1">
          <a:blip r:embed="rId9">
            <a:alphaModFix/>
          </a:blip>
          <a:srcRect/>
          <a:stretch/>
        </p:blipFill>
        <p:spPr>
          <a:xfrm>
            <a:off x="7224749" y="3244876"/>
            <a:ext cx="874275" cy="874275"/>
          </a:xfrm>
          <a:prstGeom prst="rect">
            <a:avLst/>
          </a:prstGeom>
          <a:noFill/>
          <a:ln>
            <a:noFill/>
          </a:ln>
        </p:spPr>
      </p:pic>
      <p:pic>
        <p:nvPicPr>
          <p:cNvPr id="383" name="Google Shape;383;p34"/>
          <p:cNvPicPr preferRelativeResize="0"/>
          <p:nvPr/>
        </p:nvPicPr>
        <p:blipFill>
          <a:blip r:embed="rId10">
            <a:extLst>
              <a:ext uri="{28A0092B-C50C-407E-A947-70E740481C1C}">
                <a14:useLocalDpi xmlns:a14="http://schemas.microsoft.com/office/drawing/2010/main" val="0"/>
              </a:ext>
            </a:extLst>
          </a:blip>
          <a:stretch>
            <a:fillRect/>
          </a:stretch>
        </p:blipFill>
        <p:spPr>
          <a:xfrm>
            <a:off x="7162566" y="4335949"/>
            <a:ext cx="998645" cy="1022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5"/>
          <p:cNvSpPr txBox="1"/>
          <p:nvPr/>
        </p:nvSpPr>
        <p:spPr>
          <a:xfrm>
            <a:off x="816750" y="381750"/>
            <a:ext cx="10635300" cy="584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900" b="1" i="0" u="none" strike="noStrike" cap="none">
                <a:solidFill>
                  <a:srgbClr val="5BAC26"/>
                </a:solidFill>
                <a:latin typeface="Arial"/>
                <a:ea typeface="Arial"/>
                <a:cs typeface="Arial"/>
                <a:sym typeface="Arial"/>
              </a:rPr>
              <a:t>Thank you for watching this presentation. </a:t>
            </a:r>
            <a:endParaRPr sz="900" b="1" i="0" u="none" strike="noStrike" cap="none">
              <a:solidFill>
                <a:srgbClr val="5BAC26"/>
              </a:solidFill>
              <a:latin typeface="Arial"/>
              <a:ea typeface="Arial"/>
              <a:cs typeface="Arial"/>
              <a:sym typeface="Arial"/>
            </a:endParaRPr>
          </a:p>
          <a:p>
            <a:pPr marL="0" marR="0" lvl="0" indent="0" algn="ctr" rtl="0">
              <a:lnSpc>
                <a:spcPct val="100000"/>
              </a:lnSpc>
              <a:spcBef>
                <a:spcPts val="0"/>
              </a:spcBef>
              <a:spcAft>
                <a:spcPts val="0"/>
              </a:spcAft>
              <a:buNone/>
            </a:pPr>
            <a:r>
              <a:rPr lang="en-GB" sz="3900" b="1" i="0" u="none" strike="noStrike" cap="none">
                <a:solidFill>
                  <a:srgbClr val="5BAC26"/>
                </a:solidFill>
                <a:latin typeface="Arial"/>
                <a:ea typeface="Arial"/>
                <a:cs typeface="Arial"/>
                <a:sym typeface="Arial"/>
              </a:rPr>
              <a:t> We look forward to working with you.</a:t>
            </a:r>
            <a:endParaRPr sz="900"/>
          </a:p>
          <a:p>
            <a:pPr marL="0" marR="0" lvl="0" indent="0" algn="ctr" rtl="0">
              <a:lnSpc>
                <a:spcPct val="100000"/>
              </a:lnSpc>
              <a:spcBef>
                <a:spcPts val="0"/>
              </a:spcBef>
              <a:spcAft>
                <a:spcPts val="0"/>
              </a:spcAft>
              <a:buNone/>
            </a:pPr>
            <a:endParaRPr sz="4000" b="0" i="0" u="none" strike="noStrike" cap="none">
              <a:solidFill>
                <a:srgbClr val="5BAC26"/>
              </a:solidFill>
              <a:latin typeface="Arial"/>
              <a:ea typeface="Arial"/>
              <a:cs typeface="Arial"/>
              <a:sym typeface="Arial"/>
            </a:endParaRPr>
          </a:p>
          <a:p>
            <a:pPr marL="0" marR="0" lvl="0" indent="0" algn="ctr" rtl="0">
              <a:lnSpc>
                <a:spcPct val="100000"/>
              </a:lnSpc>
              <a:spcBef>
                <a:spcPts val="0"/>
              </a:spcBef>
              <a:spcAft>
                <a:spcPts val="0"/>
              </a:spcAft>
              <a:buNone/>
            </a:pPr>
            <a:endParaRPr sz="4400" b="0" i="0" u="none" strike="noStrike" cap="none">
              <a:solidFill>
                <a:srgbClr val="5BAC26"/>
              </a:solidFill>
              <a:latin typeface="Arial"/>
              <a:ea typeface="Arial"/>
              <a:cs typeface="Arial"/>
              <a:sym typeface="Arial"/>
            </a:endParaRPr>
          </a:p>
          <a:p>
            <a:pPr marL="0" marR="0" lvl="0" indent="0" algn="ctr" rtl="0">
              <a:lnSpc>
                <a:spcPct val="100000"/>
              </a:lnSpc>
              <a:spcBef>
                <a:spcPts val="0"/>
              </a:spcBef>
              <a:spcAft>
                <a:spcPts val="0"/>
              </a:spcAft>
              <a:buNone/>
            </a:pPr>
            <a:endParaRPr sz="4400" b="0" i="0" u="none" strike="noStrike" cap="none">
              <a:solidFill>
                <a:srgbClr val="5BAC26"/>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solidFill>
                <a:srgbClr val="5BAC26"/>
              </a:solidFill>
              <a:latin typeface="Arial"/>
              <a:ea typeface="Arial"/>
              <a:cs typeface="Arial"/>
              <a:sym typeface="Arial"/>
            </a:endParaRPr>
          </a:p>
          <a:p>
            <a:pPr marL="0" marR="0" lvl="0" indent="0" algn="ctr" rtl="0">
              <a:lnSpc>
                <a:spcPct val="100000"/>
              </a:lnSpc>
              <a:spcBef>
                <a:spcPts val="0"/>
              </a:spcBef>
              <a:spcAft>
                <a:spcPts val="0"/>
              </a:spcAft>
              <a:buNone/>
            </a:pPr>
            <a:r>
              <a:rPr lang="en-GB" sz="4000" b="0" i="0" u="sng" strike="noStrike" cap="none">
                <a:solidFill>
                  <a:schemeClr val="hlink"/>
                </a:solidFill>
                <a:latin typeface="Arial"/>
                <a:ea typeface="Arial"/>
                <a:cs typeface="Arial"/>
                <a:sym typeface="Arial"/>
                <a:hlinkClick r:id="rId3"/>
              </a:rPr>
              <a:t>To apply to join us please follow this link</a:t>
            </a:r>
            <a:endParaRPr sz="4000">
              <a:solidFill>
                <a:srgbClr val="FFFFFF"/>
              </a:solidFill>
            </a:endParaRPr>
          </a:p>
          <a:p>
            <a:pPr marL="0" marR="0" lvl="0" indent="0" algn="ctr" rtl="0">
              <a:lnSpc>
                <a:spcPct val="100000"/>
              </a:lnSpc>
              <a:spcBef>
                <a:spcPts val="0"/>
              </a:spcBef>
              <a:spcAft>
                <a:spcPts val="0"/>
              </a:spcAft>
              <a:buNone/>
            </a:pPr>
            <a:r>
              <a:rPr lang="en-GB" sz="2400">
                <a:solidFill>
                  <a:schemeClr val="dk2"/>
                </a:solidFill>
              </a:rPr>
              <a:t>Or paste this link into your browser - </a:t>
            </a:r>
            <a:r>
              <a:rPr lang="en-GB" sz="2400" u="sng">
                <a:solidFill>
                  <a:schemeClr val="hlink"/>
                </a:solidFill>
                <a:hlinkClick r:id="rId3"/>
              </a:rPr>
              <a:t>https://forms.gle/MScPbo2VKreu4bkZA</a:t>
            </a:r>
            <a:endParaRPr sz="2400">
              <a:solidFill>
                <a:schemeClr val="dk2"/>
              </a:solidFill>
            </a:endParaRPr>
          </a:p>
          <a:p>
            <a:pPr marL="0" marR="0" lvl="0" indent="0" algn="ctr" rtl="0">
              <a:lnSpc>
                <a:spcPct val="100000"/>
              </a:lnSpc>
              <a:spcBef>
                <a:spcPts val="0"/>
              </a:spcBef>
              <a:spcAft>
                <a:spcPts val="0"/>
              </a:spcAft>
              <a:buNone/>
            </a:pPr>
            <a:endParaRPr sz="2400">
              <a:solidFill>
                <a:schemeClr val="dk2"/>
              </a:solidFill>
            </a:endParaRPr>
          </a:p>
          <a:p>
            <a:pPr marL="0" marR="0" lvl="0" indent="0" algn="ctr" rtl="0">
              <a:lnSpc>
                <a:spcPct val="100000"/>
              </a:lnSpc>
              <a:spcBef>
                <a:spcPts val="0"/>
              </a:spcBef>
              <a:spcAft>
                <a:spcPts val="0"/>
              </a:spcAft>
              <a:buNone/>
            </a:pPr>
            <a:r>
              <a:rPr lang="en-GB" sz="2400">
                <a:solidFill>
                  <a:schemeClr val="dk2"/>
                </a:solidFill>
              </a:rPr>
              <a:t>If you are unable to open the form please email vouchers@cardiff.foodbank.org.uk</a:t>
            </a:r>
            <a:endParaRPr sz="4000" b="1" i="0" u="none" strike="noStrike" cap="none">
              <a:solidFill>
                <a:srgbClr val="FFFFFF"/>
              </a:solidFill>
              <a:latin typeface="Arial"/>
              <a:ea typeface="Arial"/>
              <a:cs typeface="Arial"/>
              <a:sym typeface="Arial"/>
            </a:endParaRPr>
          </a:p>
        </p:txBody>
      </p:sp>
      <p:sp>
        <p:nvSpPr>
          <p:cNvPr id="389" name="Google Shape;389;p35"/>
          <p:cNvSpPr txBox="1"/>
          <p:nvPr/>
        </p:nvSpPr>
        <p:spPr>
          <a:xfrm>
            <a:off x="8961186" y="8522563"/>
            <a:ext cx="3050302" cy="4935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0" name="Google Shape;390;p35" descr="See the source image"/>
          <p:cNvPicPr preferRelativeResize="0"/>
          <p:nvPr/>
        </p:nvPicPr>
        <p:blipFill rotWithShape="1">
          <a:blip r:embed="rId4">
            <a:alphaModFix/>
          </a:blip>
          <a:srcRect/>
          <a:stretch/>
        </p:blipFill>
        <p:spPr>
          <a:xfrm>
            <a:off x="4716906" y="1977924"/>
            <a:ext cx="2358717" cy="1527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343672" y="556176"/>
            <a:ext cx="5088940" cy="7620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81D3"/>
              </a:buClr>
              <a:buSzPts val="4400"/>
              <a:buFont typeface="Calibri"/>
              <a:buNone/>
            </a:pPr>
            <a:r>
              <a:rPr lang="en-GB">
                <a:solidFill>
                  <a:srgbClr val="2381D3"/>
                </a:solidFill>
              </a:rPr>
              <a:t>About our </a:t>
            </a:r>
            <a:r>
              <a:rPr lang="en-GB" sz="4000">
                <a:solidFill>
                  <a:schemeClr val="accent4"/>
                </a:solidFill>
              </a:rPr>
              <a:t>Foodbank</a:t>
            </a:r>
            <a:endParaRPr/>
          </a:p>
        </p:txBody>
      </p:sp>
      <p:sp>
        <p:nvSpPr>
          <p:cNvPr id="155" name="Google Shape;155;p4"/>
          <p:cNvSpPr txBox="1">
            <a:spLocks noGrp="1"/>
          </p:cNvSpPr>
          <p:nvPr>
            <p:ph type="dt" idx="10"/>
          </p:nvPr>
        </p:nvSpPr>
        <p:spPr>
          <a:xfrm>
            <a:off x="9100457" y="6453051"/>
            <a:ext cx="1673764" cy="2160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156" name="Google Shape;156;p4"/>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3</a:t>
            </a:fld>
            <a:endParaRPr/>
          </a:p>
        </p:txBody>
      </p:sp>
      <p:pic>
        <p:nvPicPr>
          <p:cNvPr id="157" name="Google Shape;157;p4"/>
          <p:cNvPicPr preferRelativeResize="0"/>
          <p:nvPr/>
        </p:nvPicPr>
        <p:blipFill rotWithShape="1">
          <a:blip r:embed="rId3">
            <a:alphaModFix/>
          </a:blip>
          <a:srcRect/>
          <a:stretch/>
        </p:blipFill>
        <p:spPr>
          <a:xfrm>
            <a:off x="7597721" y="2909553"/>
            <a:ext cx="4488812" cy="2861289"/>
          </a:xfrm>
          <a:prstGeom prst="rect">
            <a:avLst/>
          </a:prstGeom>
          <a:noFill/>
          <a:ln>
            <a:noFill/>
          </a:ln>
        </p:spPr>
      </p:pic>
      <p:sp>
        <p:nvSpPr>
          <p:cNvPr id="158" name="Google Shape;158;p4"/>
          <p:cNvSpPr/>
          <p:nvPr/>
        </p:nvSpPr>
        <p:spPr>
          <a:xfrm>
            <a:off x="343672" y="1638992"/>
            <a:ext cx="7590093" cy="4596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Cardiff Foodbank was founded in 2009.  We are a registered charity and part of the Trussell Trust Network of Foodbanks.  We are one of approximately 39 Foodbanks in Wales and 427 Foodbanks across the UK.</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Other local foodbanks cover the Vale of Glamorgan, Newport, Caerphilly and the Valleys.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Foodbanks provide three days’ nutritionally-balanced emergency food to people who are experiencing a crisis causing food poverty, as well as support to help people resolve the challenges they’re facing.</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r>
            <a:br>
              <a:rPr lang="en-GB"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8" name="Google Shape;325;p21" descr="https://lh4.googleusercontent.com/4nU1HICWsX6q64leN5uKrrTw7XYGojBydsv4IzCz3gliEu86vzzFs78tbY9oep3Loc1MF5mYQonQGgmzQkl5Ey2s9RU8wCl8AsrLnaKQGqNiGBG3WUS7_GLFaeLbkqkNtHjVqAT3wn4Vyjrz3VVrXg"/>
          <p:cNvPicPr preferRelativeResize="0"/>
          <p:nvPr/>
        </p:nvPicPr>
        <p:blipFill rotWithShape="1">
          <a:blip r:embed="rId4">
            <a:alphaModFix/>
          </a:blip>
          <a:srcRect/>
          <a:stretch/>
        </p:blipFill>
        <p:spPr>
          <a:xfrm>
            <a:off x="8692578" y="801956"/>
            <a:ext cx="2299098" cy="14253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
          <p:cNvSpPr>
            <a:spLocks noGrp="1"/>
          </p:cNvSpPr>
          <p:nvPr>
            <p:ph type="pic" idx="3"/>
          </p:nvPr>
        </p:nvSpPr>
        <p:spPr>
          <a:xfrm>
            <a:off x="6585209" y="1066006"/>
            <a:ext cx="4725987" cy="4725987"/>
          </a:xfrm>
          <a:prstGeom prst="rect">
            <a:avLst/>
          </a:prstGeom>
          <a:solidFill>
            <a:srgbClr val="F2F3EB"/>
          </a:solid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sp>
      <p:pic>
        <p:nvPicPr>
          <p:cNvPr id="166" name="Google Shape;166;p5" descr="A white plate with silverware&#10;&#10;Description automatically generated with medium confidence"/>
          <p:cNvPicPr preferRelativeResize="0"/>
          <p:nvPr/>
        </p:nvPicPr>
        <p:blipFill rotWithShape="1">
          <a:blip r:embed="rId3">
            <a:alphaModFix/>
          </a:blip>
          <a:srcRect/>
          <a:stretch/>
        </p:blipFill>
        <p:spPr>
          <a:xfrm>
            <a:off x="6856074" y="1811606"/>
            <a:ext cx="4184255" cy="3234786"/>
          </a:xfrm>
          <a:prstGeom prst="rect">
            <a:avLst/>
          </a:prstGeom>
          <a:noFill/>
          <a:ln>
            <a:noFill/>
          </a:ln>
        </p:spPr>
      </p:pic>
      <p:sp>
        <p:nvSpPr>
          <p:cNvPr id="167" name="Google Shape;167;p5"/>
          <p:cNvSpPr/>
          <p:nvPr/>
        </p:nvSpPr>
        <p:spPr>
          <a:xfrm>
            <a:off x="370743" y="1226831"/>
            <a:ext cx="60960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2381D3"/>
                </a:solidFill>
                <a:latin typeface="Arial"/>
                <a:ea typeface="Arial"/>
                <a:cs typeface="Arial"/>
                <a:sym typeface="Arial"/>
              </a:rPr>
              <a:t>About our </a:t>
            </a:r>
            <a:r>
              <a:rPr lang="en-GB" sz="4000" b="1" i="0" u="none" strike="noStrike" cap="none">
                <a:solidFill>
                  <a:schemeClr val="accent4"/>
                </a:solidFill>
                <a:latin typeface="Calibri"/>
                <a:ea typeface="Calibri"/>
                <a:cs typeface="Calibri"/>
                <a:sym typeface="Calibri"/>
              </a:rPr>
              <a:t>Foodbank</a:t>
            </a:r>
            <a:endParaRPr sz="3200" b="0" i="0" u="none" strike="noStrike" cap="none">
              <a:solidFill>
                <a:schemeClr val="dk1"/>
              </a:solidFill>
              <a:latin typeface="Arial"/>
              <a:ea typeface="Arial"/>
              <a:cs typeface="Arial"/>
              <a:sym typeface="Arial"/>
            </a:endParaRPr>
          </a:p>
        </p:txBody>
      </p:sp>
      <p:sp>
        <p:nvSpPr>
          <p:cNvPr id="168" name="Google Shape;168;p5"/>
          <p:cNvSpPr/>
          <p:nvPr/>
        </p:nvSpPr>
        <p:spPr>
          <a:xfrm>
            <a:off x="370743" y="2252563"/>
            <a:ext cx="579312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8751"/>
                </a:solidFill>
                <a:latin typeface="Calibri"/>
                <a:ea typeface="Calibri"/>
                <a:cs typeface="Calibri"/>
                <a:sym typeface="Calibri"/>
              </a:rPr>
              <a:t>Our clients are people who, through a wide range of circumstances including illness, benefit delays, an unexpected bill, or just insufficient income, find themselves with no money for food.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6"/>
          <p:cNvSpPr/>
          <p:nvPr/>
        </p:nvSpPr>
        <p:spPr>
          <a:xfrm>
            <a:off x="269413" y="585695"/>
            <a:ext cx="60960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2381D3"/>
                </a:solidFill>
                <a:latin typeface="Arial"/>
                <a:ea typeface="Arial"/>
                <a:cs typeface="Arial"/>
                <a:sym typeface="Arial"/>
              </a:rPr>
              <a:t>About our </a:t>
            </a:r>
            <a:r>
              <a:rPr lang="en-GB" sz="4000" b="1" i="0" u="none" strike="noStrike" cap="none">
                <a:solidFill>
                  <a:schemeClr val="accent4"/>
                </a:solidFill>
                <a:latin typeface="Calibri"/>
                <a:ea typeface="Calibri"/>
                <a:cs typeface="Calibri"/>
                <a:sym typeface="Calibri"/>
              </a:rPr>
              <a:t>Foodbank</a:t>
            </a:r>
            <a:endParaRPr sz="3200" b="0" i="0" u="none" strike="noStrike" cap="none">
              <a:solidFill>
                <a:schemeClr val="dk1"/>
              </a:solidFill>
              <a:latin typeface="Arial"/>
              <a:ea typeface="Arial"/>
              <a:cs typeface="Arial"/>
              <a:sym typeface="Arial"/>
            </a:endParaRPr>
          </a:p>
        </p:txBody>
      </p:sp>
      <p:pic>
        <p:nvPicPr>
          <p:cNvPr id="175" name="Google Shape;175;p6" descr="A group of people standing in front of a building&#10;&#10;Description automatically generated with medium confidence"/>
          <p:cNvPicPr preferRelativeResize="0">
            <a:picLocks noGrp="1"/>
          </p:cNvPicPr>
          <p:nvPr>
            <p:ph type="pic" idx="3"/>
          </p:nvPr>
        </p:nvPicPr>
        <p:blipFill rotWithShape="1">
          <a:blip r:embed="rId3">
            <a:alphaModFix/>
          </a:blip>
          <a:srcRect/>
          <a:stretch/>
        </p:blipFill>
        <p:spPr>
          <a:xfrm>
            <a:off x="6585209" y="1066006"/>
            <a:ext cx="4725987" cy="4725987"/>
          </a:xfrm>
          <a:prstGeom prst="rect">
            <a:avLst/>
          </a:prstGeom>
          <a:noFill/>
          <a:ln w="57150" cap="flat" cmpd="sng">
            <a:solidFill>
              <a:schemeClr val="lt1"/>
            </a:solidFill>
            <a:prstDash val="solid"/>
            <a:round/>
            <a:headEnd type="none" w="sm" len="sm"/>
            <a:tailEnd type="none" w="sm" len="sm"/>
          </a:ln>
          <a:effectLst>
            <a:outerShdw blurRad="215900" sx="102000" sy="102000" algn="ctr" rotWithShape="0">
              <a:srgbClr val="000000">
                <a:alpha val="21960"/>
              </a:srgbClr>
            </a:outerShdw>
          </a:effectLst>
        </p:spPr>
      </p:pic>
      <p:sp>
        <p:nvSpPr>
          <p:cNvPr id="176" name="Google Shape;176;p6"/>
          <p:cNvSpPr/>
          <p:nvPr/>
        </p:nvSpPr>
        <p:spPr>
          <a:xfrm>
            <a:off x="269413" y="1401019"/>
            <a:ext cx="498663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8751"/>
                </a:solidFill>
                <a:latin typeface="Calibri"/>
                <a:ea typeface="Calibri"/>
                <a:cs typeface="Calibri"/>
                <a:sym typeface="Calibri"/>
              </a:rPr>
              <a:t>We operate via a central warehouse and offices in Cardiff Bay, plus eight Distribution Centres across Cardiff:</a:t>
            </a:r>
            <a:endParaRPr sz="1800" b="0" i="0" u="none" strike="noStrike" cap="none">
              <a:solidFill>
                <a:schemeClr val="dk1"/>
              </a:solidFill>
              <a:latin typeface="Calibri"/>
              <a:ea typeface="Calibri"/>
              <a:cs typeface="Calibri"/>
              <a:sym typeface="Calibri"/>
            </a:endParaRPr>
          </a:p>
        </p:txBody>
      </p:sp>
      <p:sp>
        <p:nvSpPr>
          <p:cNvPr id="177" name="Google Shape;177;p6"/>
          <p:cNvSpPr/>
          <p:nvPr/>
        </p:nvSpPr>
        <p:spPr>
          <a:xfrm>
            <a:off x="304145" y="2870765"/>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CATHAYS</a:t>
            </a:r>
            <a:endParaRPr sz="1400" b="0" i="0" u="none" strike="noStrike" cap="none">
              <a:solidFill>
                <a:srgbClr val="000000"/>
              </a:solidFill>
              <a:latin typeface="Arial"/>
              <a:ea typeface="Arial"/>
              <a:cs typeface="Arial"/>
              <a:sym typeface="Arial"/>
            </a:endParaRPr>
          </a:p>
        </p:txBody>
      </p:sp>
      <p:sp>
        <p:nvSpPr>
          <p:cNvPr id="178" name="Google Shape;178;p6"/>
          <p:cNvSpPr/>
          <p:nvPr/>
        </p:nvSpPr>
        <p:spPr>
          <a:xfrm>
            <a:off x="2995009" y="2879440"/>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CENTRAL</a:t>
            </a:r>
            <a:endParaRPr sz="1400" b="0" i="0" u="none" strike="noStrike" cap="none">
              <a:solidFill>
                <a:srgbClr val="000000"/>
              </a:solidFill>
              <a:latin typeface="Arial"/>
              <a:ea typeface="Arial"/>
              <a:cs typeface="Arial"/>
              <a:sym typeface="Arial"/>
            </a:endParaRPr>
          </a:p>
        </p:txBody>
      </p:sp>
      <p:sp>
        <p:nvSpPr>
          <p:cNvPr id="179" name="Google Shape;179;p6"/>
          <p:cNvSpPr/>
          <p:nvPr/>
        </p:nvSpPr>
        <p:spPr>
          <a:xfrm>
            <a:off x="304145" y="5817620"/>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ST. MELLONS</a:t>
            </a: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a:off x="304145" y="4840467"/>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LLANEDEYRN</a:t>
            </a:r>
            <a:endParaRPr sz="1400" b="0" i="0" u="none" strike="noStrike" cap="none">
              <a:solidFill>
                <a:srgbClr val="000000"/>
              </a:solidFill>
              <a:latin typeface="Arial"/>
              <a:ea typeface="Arial"/>
              <a:cs typeface="Arial"/>
              <a:sym typeface="Arial"/>
            </a:endParaRPr>
          </a:p>
        </p:txBody>
      </p:sp>
      <p:sp>
        <p:nvSpPr>
          <p:cNvPr id="181" name="Google Shape;181;p6"/>
          <p:cNvSpPr/>
          <p:nvPr/>
        </p:nvSpPr>
        <p:spPr>
          <a:xfrm>
            <a:off x="2995009" y="5817620"/>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TONGWYNLAIS</a:t>
            </a:r>
            <a:endParaRPr sz="1400" b="0" i="0" u="none" strike="noStrike" cap="none">
              <a:solidFill>
                <a:srgbClr val="000000"/>
              </a:solidFill>
              <a:latin typeface="Arial"/>
              <a:ea typeface="Arial"/>
              <a:cs typeface="Arial"/>
              <a:sym typeface="Arial"/>
            </a:endParaRPr>
          </a:p>
        </p:txBody>
      </p:sp>
      <p:sp>
        <p:nvSpPr>
          <p:cNvPr id="182" name="Google Shape;182;p6"/>
          <p:cNvSpPr/>
          <p:nvPr/>
        </p:nvSpPr>
        <p:spPr>
          <a:xfrm>
            <a:off x="2995009" y="4832769"/>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SPLOTT</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a:off x="2995009" y="3847918"/>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GRANGETOWN</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304145" y="3847918"/>
            <a:ext cx="2458584" cy="762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ELY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190" name="Google Shape;190;p7"/>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6</a:t>
            </a:fld>
            <a:endParaRPr/>
          </a:p>
        </p:txBody>
      </p:sp>
      <p:sp>
        <p:nvSpPr>
          <p:cNvPr id="191" name="Google Shape;191;p7"/>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sp>
        <p:nvSpPr>
          <p:cNvPr id="192" name="Google Shape;192;p7"/>
          <p:cNvSpPr/>
          <p:nvPr/>
        </p:nvSpPr>
        <p:spPr>
          <a:xfrm>
            <a:off x="4252712" y="2175045"/>
            <a:ext cx="7380000" cy="3539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CEO – Rachel Biggs</a:t>
            </a:r>
            <a:endParaRPr sz="28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Strategic Manager – Liz Davies</a:t>
            </a:r>
            <a:endParaRPr sz="2800" b="0" i="0" u="none" strike="noStrike" cap="none">
              <a:solidFill>
                <a:srgbClr val="008751"/>
              </a:solidFill>
              <a:latin typeface="Calibri"/>
              <a:ea typeface="Calibri"/>
              <a:cs typeface="Calibri"/>
              <a:sym typeface="Calibri"/>
            </a:endParaRPr>
          </a:p>
          <a:p>
            <a:pPr marL="457200" lvl="0" indent="-406400" algn="l" rtl="0">
              <a:spcBef>
                <a:spcPts val="0"/>
              </a:spcBef>
              <a:spcAft>
                <a:spcPts val="0"/>
              </a:spcAft>
              <a:buClr>
                <a:srgbClr val="008751"/>
              </a:buClr>
              <a:buSzPts val="2800"/>
              <a:buFont typeface="Calibri"/>
              <a:buChar char="•"/>
            </a:pPr>
            <a:r>
              <a:rPr lang="en-GB" sz="2800">
                <a:solidFill>
                  <a:schemeClr val="lt2"/>
                </a:solidFill>
                <a:latin typeface="Calibri"/>
                <a:ea typeface="Calibri"/>
                <a:cs typeface="Calibri"/>
                <a:sym typeface="Calibri"/>
              </a:rPr>
              <a:t>Operations Manager – Mark Tugwell</a:t>
            </a:r>
            <a:endParaRPr sz="2800">
              <a:solidFill>
                <a:schemeClr val="lt2"/>
              </a:solidFill>
              <a:latin typeface="Calibri"/>
              <a:ea typeface="Calibri"/>
              <a:cs typeface="Calibri"/>
              <a:sym typeface="Calibri"/>
            </a:endParaRPr>
          </a:p>
          <a:p>
            <a:pPr marL="457200" lvl="0" indent="-406400" algn="l" rtl="0">
              <a:spcBef>
                <a:spcPts val="0"/>
              </a:spcBef>
              <a:spcAft>
                <a:spcPts val="0"/>
              </a:spcAft>
              <a:buClr>
                <a:schemeClr val="lt2"/>
              </a:buClr>
              <a:buSzPts val="2800"/>
              <a:buFont typeface="Calibri"/>
              <a:buChar char="•"/>
            </a:pPr>
            <a:r>
              <a:rPr lang="en-GB" sz="2800">
                <a:solidFill>
                  <a:schemeClr val="lt2"/>
                </a:solidFill>
                <a:latin typeface="Calibri"/>
                <a:ea typeface="Calibri"/>
                <a:cs typeface="Calibri"/>
                <a:sym typeface="Calibri"/>
              </a:rPr>
              <a:t>Operations Coordinator – Jodie Jay</a:t>
            </a:r>
            <a:endParaRPr sz="2800">
              <a:solidFill>
                <a:schemeClr val="lt2"/>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Volunteer Coordinator – Sam Johnson</a:t>
            </a:r>
            <a:endParaRPr/>
          </a:p>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Warehouse Supervisor – David Eccles</a:t>
            </a:r>
            <a:endParaRPr sz="28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Finance Officer – Terence Topham</a:t>
            </a:r>
            <a:endParaRPr sz="28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Senior Administrator – Sara Redwood</a:t>
            </a:r>
            <a:endParaRPr sz="2800" b="0" i="0" u="none" strike="noStrike" cap="none">
              <a:solidFill>
                <a:srgbClr val="000000"/>
              </a:solidFill>
              <a:latin typeface="Calibri"/>
              <a:ea typeface="Calibri"/>
              <a:cs typeface="Calibri"/>
              <a:sym typeface="Calibri"/>
            </a:endParaRPr>
          </a:p>
        </p:txBody>
      </p:sp>
      <p:sp>
        <p:nvSpPr>
          <p:cNvPr id="193" name="Google Shape;193;p7"/>
          <p:cNvSpPr/>
          <p:nvPr/>
        </p:nvSpPr>
        <p:spPr>
          <a:xfrm>
            <a:off x="645459" y="1810870"/>
            <a:ext cx="3352800" cy="3836894"/>
          </a:xfrm>
          <a:prstGeom prst="rect">
            <a:avLst/>
          </a:prstGeom>
          <a:solidFill>
            <a:srgbClr val="2381D3"/>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   MEET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       </a:t>
            </a:r>
            <a:r>
              <a:rPr lang="en-GB" sz="3200" b="0" i="0" u="none" strike="noStrike" cap="none">
                <a:solidFill>
                  <a:schemeClr val="lt1"/>
                </a:solidFill>
                <a:latin typeface="Arial"/>
                <a:ea typeface="Arial"/>
                <a:cs typeface="Arial"/>
                <a:sym typeface="Arial"/>
              </a:rPr>
              <a:t>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      STAFF</a:t>
            </a:r>
            <a:endParaRPr sz="1400" b="0" i="0" u="none" strike="noStrike" cap="none">
              <a:solidFill>
                <a:srgbClr val="000000"/>
              </a:solidFill>
              <a:latin typeface="Arial"/>
              <a:ea typeface="Arial"/>
              <a:cs typeface="Arial"/>
              <a:sym typeface="Arial"/>
            </a:endParaRPr>
          </a:p>
        </p:txBody>
      </p:sp>
      <p:sp>
        <p:nvSpPr>
          <p:cNvPr id="194" name="Google Shape;194;p7"/>
          <p:cNvSpPr/>
          <p:nvPr/>
        </p:nvSpPr>
        <p:spPr>
          <a:xfrm>
            <a:off x="4252712" y="1220469"/>
            <a:ext cx="45855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381D3"/>
                </a:solidFill>
                <a:latin typeface="Calibri"/>
                <a:ea typeface="Calibri"/>
                <a:cs typeface="Calibri"/>
                <a:sym typeface="Calibri"/>
              </a:rPr>
              <a:t>About our Foodbank</a:t>
            </a:r>
            <a:endParaRPr sz="1800" b="0" i="0" u="none" strike="noStrike" cap="none">
              <a:solidFill>
                <a:schemeClr val="dk1"/>
              </a:solidFill>
              <a:latin typeface="Calibri"/>
              <a:ea typeface="Calibri"/>
              <a:cs typeface="Calibri"/>
              <a:sym typeface="Calibri"/>
            </a:endParaRPr>
          </a:p>
        </p:txBody>
      </p:sp>
      <p:pic>
        <p:nvPicPr>
          <p:cNvPr id="195" name="Google Shape;195;p7"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100746" y="0"/>
            <a:ext cx="2299098" cy="1425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01" name="Google Shape;201;p8"/>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7</a:t>
            </a:fld>
            <a:endParaRPr/>
          </a:p>
        </p:txBody>
      </p:sp>
      <p:sp>
        <p:nvSpPr>
          <p:cNvPr id="202" name="Google Shape;202;p8"/>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sp>
        <p:nvSpPr>
          <p:cNvPr id="203" name="Google Shape;203;p8"/>
          <p:cNvSpPr/>
          <p:nvPr/>
        </p:nvSpPr>
        <p:spPr>
          <a:xfrm>
            <a:off x="343672" y="1810869"/>
            <a:ext cx="3352800" cy="3836894"/>
          </a:xfrm>
          <a:prstGeom prst="rect">
            <a:avLst/>
          </a:prstGeom>
          <a:solidFill>
            <a:srgbClr val="2381D3"/>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VOLUNTEERS</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4015472" y="1071445"/>
            <a:ext cx="45855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381D3"/>
                </a:solidFill>
                <a:latin typeface="Calibri"/>
                <a:ea typeface="Calibri"/>
                <a:cs typeface="Calibri"/>
                <a:sym typeface="Calibri"/>
              </a:rPr>
              <a:t>About our </a:t>
            </a:r>
            <a:r>
              <a:rPr lang="en-GB" sz="4000" b="1" i="0" u="none" strike="noStrike" cap="none">
                <a:solidFill>
                  <a:schemeClr val="accent4"/>
                </a:solidFill>
                <a:latin typeface="Calibri"/>
                <a:ea typeface="Calibri"/>
                <a:cs typeface="Calibri"/>
                <a:sym typeface="Calibri"/>
              </a:rPr>
              <a:t>Foodbank</a:t>
            </a:r>
            <a:endParaRPr sz="1800" b="0" i="0" u="none" strike="noStrike" cap="none">
              <a:solidFill>
                <a:schemeClr val="dk1"/>
              </a:solidFill>
              <a:latin typeface="Calibri"/>
              <a:ea typeface="Calibri"/>
              <a:cs typeface="Calibri"/>
              <a:sym typeface="Calibri"/>
            </a:endParaRPr>
          </a:p>
        </p:txBody>
      </p:sp>
      <p:pic>
        <p:nvPicPr>
          <p:cNvPr id="205" name="Google Shape;205;p8"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100746" y="0"/>
            <a:ext cx="2299098" cy="1425388"/>
          </a:xfrm>
          <a:prstGeom prst="rect">
            <a:avLst/>
          </a:prstGeom>
          <a:noFill/>
          <a:ln>
            <a:noFill/>
          </a:ln>
        </p:spPr>
      </p:pic>
      <p:sp>
        <p:nvSpPr>
          <p:cNvPr id="206" name="Google Shape;206;p8"/>
          <p:cNvSpPr/>
          <p:nvPr/>
        </p:nvSpPr>
        <p:spPr>
          <a:xfrm>
            <a:off x="3992916" y="1944212"/>
            <a:ext cx="8176528" cy="361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We have over 200 volunteers, who:</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60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pick up and deliver food</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sort, date and shelve donated food and collate orders </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run the distribution centres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provide administrative support</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raise funds and organise food collections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staff supermarket food collections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dt" idx="10"/>
          </p:nvPr>
        </p:nvSpPr>
        <p:spPr>
          <a:xfrm>
            <a:off x="8331841" y="6356350"/>
            <a:ext cx="191986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05 August 2022</a:t>
            </a:r>
            <a:endParaRPr/>
          </a:p>
        </p:txBody>
      </p:sp>
      <p:sp>
        <p:nvSpPr>
          <p:cNvPr id="212" name="Google Shape;212;p9"/>
          <p:cNvSpPr txBox="1">
            <a:spLocks noGrp="1"/>
          </p:cNvSpPr>
          <p:nvPr>
            <p:ph type="sldNum" idx="12"/>
          </p:nvPr>
        </p:nvSpPr>
        <p:spPr>
          <a:xfrm>
            <a:off x="10955383" y="6356350"/>
            <a:ext cx="39841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GB"/>
              <a:t>8</a:t>
            </a:fld>
            <a:endParaRPr/>
          </a:p>
        </p:txBody>
      </p:sp>
      <p:sp>
        <p:nvSpPr>
          <p:cNvPr id="213" name="Google Shape;213;p9"/>
          <p:cNvSpPr txBox="1">
            <a:spLocks noGrp="1"/>
          </p:cNvSpPr>
          <p:nvPr>
            <p:ph type="ftr" idx="11"/>
          </p:nvPr>
        </p:nvSpPr>
        <p:spPr>
          <a:xfrm>
            <a:off x="343672" y="6356350"/>
            <a:ext cx="584345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Emergency food and support for local people in crisis</a:t>
            </a:r>
            <a:endParaRPr/>
          </a:p>
        </p:txBody>
      </p:sp>
      <p:sp>
        <p:nvSpPr>
          <p:cNvPr id="214" name="Google Shape;214;p9"/>
          <p:cNvSpPr/>
          <p:nvPr/>
        </p:nvSpPr>
        <p:spPr>
          <a:xfrm>
            <a:off x="471422" y="1810869"/>
            <a:ext cx="3248931" cy="3836894"/>
          </a:xfrm>
          <a:prstGeom prst="rect">
            <a:avLst/>
          </a:prstGeom>
          <a:solidFill>
            <a:srgbClr val="2381D3"/>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PARTNERS</a:t>
            </a:r>
            <a:endParaRPr sz="1400" b="0" i="0" u="none" strike="noStrike" cap="none">
              <a:solidFill>
                <a:srgbClr val="000000"/>
              </a:solidFill>
              <a:latin typeface="Arial"/>
              <a:ea typeface="Arial"/>
              <a:cs typeface="Arial"/>
              <a:sym typeface="Arial"/>
            </a:endParaRPr>
          </a:p>
        </p:txBody>
      </p:sp>
      <p:sp>
        <p:nvSpPr>
          <p:cNvPr id="215" name="Google Shape;215;p9"/>
          <p:cNvSpPr/>
          <p:nvPr/>
        </p:nvSpPr>
        <p:spPr>
          <a:xfrm>
            <a:off x="4186518" y="1071445"/>
            <a:ext cx="45855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381D3"/>
                </a:solidFill>
                <a:latin typeface="Calibri"/>
                <a:ea typeface="Calibri"/>
                <a:cs typeface="Calibri"/>
                <a:sym typeface="Calibri"/>
              </a:rPr>
              <a:t>About our </a:t>
            </a:r>
            <a:r>
              <a:rPr lang="en-GB" sz="4000" b="1" i="0" u="none" strike="noStrike" cap="none">
                <a:solidFill>
                  <a:schemeClr val="accent4"/>
                </a:solidFill>
                <a:latin typeface="Calibri"/>
                <a:ea typeface="Calibri"/>
                <a:cs typeface="Calibri"/>
                <a:sym typeface="Calibri"/>
              </a:rPr>
              <a:t>Foodbank</a:t>
            </a:r>
            <a:endParaRPr sz="1800" b="0" i="0" u="none" strike="noStrike" cap="none">
              <a:solidFill>
                <a:schemeClr val="dk1"/>
              </a:solidFill>
              <a:latin typeface="Calibri"/>
              <a:ea typeface="Calibri"/>
              <a:cs typeface="Calibri"/>
              <a:sym typeface="Calibri"/>
            </a:endParaRPr>
          </a:p>
        </p:txBody>
      </p:sp>
      <p:pic>
        <p:nvPicPr>
          <p:cNvPr id="216" name="Google Shape;216;p9" descr="https://lh4.googleusercontent.com/4nU1HICWsX6q64leN5uKrrTw7XYGojBydsv4IzCz3gliEu86vzzFs78tbY9oep3Loc1MF5mYQonQGgmzQkl5Ey2s9RU8wCl8AsrLnaKQGqNiGBG3WUS7_GLFaeLbkqkNtHjVqAT3wn4Vyjrz3VVrXg"/>
          <p:cNvPicPr preferRelativeResize="0"/>
          <p:nvPr/>
        </p:nvPicPr>
        <p:blipFill rotWithShape="1">
          <a:blip r:embed="rId3">
            <a:alphaModFix/>
          </a:blip>
          <a:srcRect/>
          <a:stretch/>
        </p:blipFill>
        <p:spPr>
          <a:xfrm>
            <a:off x="100746" y="0"/>
            <a:ext cx="2299098" cy="1425388"/>
          </a:xfrm>
          <a:prstGeom prst="rect">
            <a:avLst/>
          </a:prstGeom>
          <a:noFill/>
          <a:ln>
            <a:noFill/>
          </a:ln>
        </p:spPr>
      </p:pic>
      <p:sp>
        <p:nvSpPr>
          <p:cNvPr id="217" name="Google Shape;217;p9"/>
          <p:cNvSpPr/>
          <p:nvPr/>
        </p:nvSpPr>
        <p:spPr>
          <a:xfrm>
            <a:off x="4126475" y="2145775"/>
            <a:ext cx="6828900" cy="316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8751"/>
                </a:solidFill>
                <a:latin typeface="Calibri"/>
                <a:ea typeface="Calibri"/>
                <a:cs typeface="Calibri"/>
                <a:sym typeface="Calibri"/>
              </a:rPr>
              <a:t>We also have many Partners who support us with:</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Fundraising Events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Employee Volunteers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Food Collections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Business Advice</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Finance</a:t>
            </a:r>
            <a:endParaRPr sz="2800" b="0" i="0" u="none" strike="noStrike" cap="none">
              <a:solidFill>
                <a:srgbClr val="00875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p:nvPr/>
        </p:nvSpPr>
        <p:spPr>
          <a:xfrm>
            <a:off x="6822141" y="0"/>
            <a:ext cx="5369859" cy="6858000"/>
          </a:xfrm>
          <a:prstGeom prst="rect">
            <a:avLst/>
          </a:prstGeom>
          <a:solidFill>
            <a:schemeClr val="accent1"/>
          </a:solidFill>
          <a:ln w="12700" cap="flat" cmpd="sng">
            <a:solidFill>
              <a:srgbClr val="427D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10"/>
          <p:cNvSpPr/>
          <p:nvPr/>
        </p:nvSpPr>
        <p:spPr>
          <a:xfrm>
            <a:off x="468723" y="1151491"/>
            <a:ext cx="6096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381D3"/>
                </a:solidFill>
                <a:latin typeface="Calibri"/>
                <a:ea typeface="Calibri"/>
                <a:cs typeface="Calibri"/>
                <a:sym typeface="Calibri"/>
              </a:rPr>
              <a:t>About our </a:t>
            </a:r>
            <a:r>
              <a:rPr lang="en-GB" sz="4000" b="1" i="0" u="none" strike="noStrike" cap="none">
                <a:solidFill>
                  <a:schemeClr val="accent4"/>
                </a:solidFill>
                <a:latin typeface="Calibri"/>
                <a:ea typeface="Calibri"/>
                <a:cs typeface="Calibri"/>
                <a:sym typeface="Calibri"/>
              </a:rPr>
              <a:t>Foodbank</a:t>
            </a:r>
            <a:endParaRPr sz="4000" b="0" i="0" u="none" strike="noStrike" cap="none">
              <a:solidFill>
                <a:schemeClr val="dk1"/>
              </a:solidFill>
              <a:latin typeface="Calibri"/>
              <a:ea typeface="Calibri"/>
              <a:cs typeface="Calibri"/>
              <a:sym typeface="Calibri"/>
            </a:endParaRPr>
          </a:p>
        </p:txBody>
      </p:sp>
      <p:pic>
        <p:nvPicPr>
          <p:cNvPr id="224" name="Google Shape;224;p10" descr="A picture containing ware&#10;&#10;Description automatically generated"/>
          <p:cNvPicPr preferRelativeResize="0"/>
          <p:nvPr/>
        </p:nvPicPr>
        <p:blipFill rotWithShape="1">
          <a:blip r:embed="rId3">
            <a:alphaModFix/>
          </a:blip>
          <a:srcRect t="9954"/>
          <a:stretch/>
        </p:blipFill>
        <p:spPr>
          <a:xfrm>
            <a:off x="7263968" y="2330823"/>
            <a:ext cx="3141497" cy="4243194"/>
          </a:xfrm>
          <a:prstGeom prst="rect">
            <a:avLst/>
          </a:prstGeom>
          <a:noFill/>
          <a:ln>
            <a:noFill/>
          </a:ln>
        </p:spPr>
      </p:pic>
      <p:pic>
        <p:nvPicPr>
          <p:cNvPr id="225" name="Google Shape;225;p10" descr="https://lh4.googleusercontent.com/4nU1HICWsX6q64leN5uKrrTw7XYGojBydsv4IzCz3gliEu86vzzFs78tbY9oep3Loc1MF5mYQonQGgmzQkl5Ey2s9RU8wCl8AsrLnaKQGqNiGBG3WUS7_GLFaeLbkqkNtHjVqAT3wn4Vyjrz3VVrXg"/>
          <p:cNvPicPr preferRelativeResize="0"/>
          <p:nvPr/>
        </p:nvPicPr>
        <p:blipFill rotWithShape="1">
          <a:blip r:embed="rId4">
            <a:alphaModFix/>
          </a:blip>
          <a:srcRect/>
          <a:stretch/>
        </p:blipFill>
        <p:spPr>
          <a:xfrm>
            <a:off x="9306011" y="352188"/>
            <a:ext cx="2578492" cy="1598606"/>
          </a:xfrm>
          <a:prstGeom prst="rect">
            <a:avLst/>
          </a:prstGeom>
          <a:noFill/>
          <a:ln>
            <a:noFill/>
          </a:ln>
        </p:spPr>
      </p:pic>
      <p:sp>
        <p:nvSpPr>
          <p:cNvPr id="226" name="Google Shape;226;p10"/>
          <p:cNvSpPr/>
          <p:nvPr/>
        </p:nvSpPr>
        <p:spPr>
          <a:xfrm>
            <a:off x="468723" y="2330816"/>
            <a:ext cx="5370000" cy="3539400"/>
          </a:xfrm>
          <a:prstGeom prst="rect">
            <a:avLst/>
          </a:prstGeom>
          <a:noFill/>
          <a:ln>
            <a:noFill/>
          </a:ln>
        </p:spPr>
        <p:txBody>
          <a:bodyPr spcFirstLastPara="1" wrap="square" lIns="91425" tIns="45700" rIns="91425" bIns="45700" anchor="t" anchorCtr="0">
            <a:spAutoFit/>
          </a:bodyPr>
          <a:lstStyle/>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Cardiff Foodbank is a registered Charity</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Our operating costs (e.g. warehouse rent, utilities, vans and staff salaries) are covered by donations and grants</a:t>
            </a:r>
            <a:endParaRPr sz="1400" b="0" i="0" u="none" strike="noStrike" cap="none">
              <a:solidFill>
                <a:srgbClr val="000000"/>
              </a:solidFill>
              <a:latin typeface="Arial"/>
              <a:ea typeface="Arial"/>
              <a:cs typeface="Arial"/>
              <a:sym typeface="Arial"/>
            </a:endParaRPr>
          </a:p>
          <a:p>
            <a:pPr marL="508000" marR="0" lvl="0" indent="-457200" algn="l" rtl="0">
              <a:lnSpc>
                <a:spcPct val="100000"/>
              </a:lnSpc>
              <a:spcBef>
                <a:spcPts val="0"/>
              </a:spcBef>
              <a:spcAft>
                <a:spcPts val="0"/>
              </a:spcAft>
              <a:buClr>
                <a:srgbClr val="008751"/>
              </a:buClr>
              <a:buSzPts val="2800"/>
              <a:buFont typeface="Arial"/>
              <a:buChar char="•"/>
            </a:pPr>
            <a:r>
              <a:rPr lang="en-GB" sz="2800" b="0" i="0" u="none" strike="noStrike" cap="none">
                <a:solidFill>
                  <a:srgbClr val="008751"/>
                </a:solidFill>
                <a:latin typeface="Calibri"/>
                <a:ea typeface="Calibri"/>
                <a:cs typeface="Calibri"/>
                <a:sym typeface="Calibri"/>
              </a:rPr>
              <a:t>We welcome donations and ideas for fundraising</a:t>
            </a:r>
            <a:endParaRPr sz="2800" b="0" i="0" u="none" strike="noStrike" cap="none">
              <a:solidFill>
                <a:srgbClr val="00875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1713</Words>
  <Application>Microsoft Office PowerPoint</Application>
  <PresentationFormat>Widescreen</PresentationFormat>
  <Paragraphs>200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Welcome!    </vt:lpstr>
      <vt:lpstr>PowerPoint Presentation</vt:lpstr>
      <vt:lpstr>About our Foodbank</vt:lpstr>
      <vt:lpstr>PowerPoint Presentation</vt:lpstr>
      <vt:lpstr>PowerPoint Presentation</vt:lpstr>
      <vt:lpstr>PowerPoint Presentation</vt:lpstr>
      <vt:lpstr>PowerPoint Presentation</vt:lpstr>
      <vt:lpstr>PowerPoint Presentation</vt:lpstr>
      <vt:lpstr>PowerPoint Presentation</vt:lpstr>
      <vt:lpstr>Non-perishable food is donated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Gabriel</dc:creator>
  <cp:lastModifiedBy>Vouchers Cardiff Foodbank</cp:lastModifiedBy>
  <cp:revision>3</cp:revision>
  <dcterms:created xsi:type="dcterms:W3CDTF">2020-05-21T10:05:23Z</dcterms:created>
  <dcterms:modified xsi:type="dcterms:W3CDTF">2024-01-15T12:48:52Z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0x01010087C6974614C60849A48962898B243DF4</vt:lpwstr>
  </property>
  <property fmtid="{D5CDD505-2E9C-101B-9397-08002B2CF9AE}" pid="3" name="Order">
    <vt:r8>42800</vt:r8>
  </property>
</Properties>
</file>